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comments/comment2.xml" ContentType="application/vnd.openxmlformats-officedocument.presentationml.comments+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8"/>
  </p:notesMasterIdLst>
  <p:handoutMasterIdLst>
    <p:handoutMasterId r:id="rId129"/>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516" r:id="rId30"/>
    <p:sldId id="524" r:id="rId31"/>
    <p:sldId id="526" r:id="rId32"/>
    <p:sldId id="525" r:id="rId33"/>
    <p:sldId id="517" r:id="rId34"/>
    <p:sldId id="532" r:id="rId35"/>
    <p:sldId id="510" r:id="rId36"/>
    <p:sldId id="511" r:id="rId37"/>
    <p:sldId id="512" r:id="rId38"/>
    <p:sldId id="513" r:id="rId39"/>
    <p:sldId id="514" r:id="rId40"/>
    <p:sldId id="515" r:id="rId41"/>
    <p:sldId id="509" r:id="rId42"/>
    <p:sldId id="508" r:id="rId43"/>
    <p:sldId id="410" r:id="rId44"/>
    <p:sldId id="518" r:id="rId45"/>
    <p:sldId id="520" r:id="rId46"/>
    <p:sldId id="521" r:id="rId47"/>
    <p:sldId id="522" r:id="rId48"/>
    <p:sldId id="474" r:id="rId49"/>
    <p:sldId id="423" r:id="rId50"/>
    <p:sldId id="426" r:id="rId51"/>
    <p:sldId id="425" r:id="rId52"/>
    <p:sldId id="432" r:id="rId53"/>
    <p:sldId id="437" r:id="rId54"/>
    <p:sldId id="433" r:id="rId55"/>
    <p:sldId id="434" r:id="rId56"/>
    <p:sldId id="435" r:id="rId57"/>
    <p:sldId id="436" r:id="rId58"/>
    <p:sldId id="429" r:id="rId59"/>
    <p:sldId id="440" r:id="rId60"/>
    <p:sldId id="441" r:id="rId61"/>
    <p:sldId id="444" r:id="rId62"/>
    <p:sldId id="430" r:id="rId63"/>
    <p:sldId id="463" r:id="rId64"/>
    <p:sldId id="536" r:id="rId65"/>
    <p:sldId id="537" r:id="rId66"/>
    <p:sldId id="538" r:id="rId67"/>
    <p:sldId id="539" r:id="rId68"/>
    <p:sldId id="540" r:id="rId69"/>
    <p:sldId id="541" r:id="rId70"/>
    <p:sldId id="542" r:id="rId71"/>
    <p:sldId id="416" r:id="rId72"/>
    <p:sldId id="469" r:id="rId73"/>
    <p:sldId id="480" r:id="rId74"/>
    <p:sldId id="544" r:id="rId75"/>
    <p:sldId id="546" r:id="rId76"/>
    <p:sldId id="543" r:id="rId77"/>
    <p:sldId id="548" r:id="rId78"/>
    <p:sldId id="547" r:id="rId79"/>
    <p:sldId id="549" r:id="rId80"/>
    <p:sldId id="550" r:id="rId81"/>
    <p:sldId id="475" r:id="rId82"/>
    <p:sldId id="453" r:id="rId83"/>
    <p:sldId id="455" r:id="rId84"/>
    <p:sldId id="456" r:id="rId85"/>
    <p:sldId id="478" r:id="rId86"/>
    <p:sldId id="479" r:id="rId87"/>
    <p:sldId id="460" r:id="rId88"/>
    <p:sldId id="462" r:id="rId89"/>
    <p:sldId id="461" r:id="rId90"/>
    <p:sldId id="481" r:id="rId91"/>
    <p:sldId id="483" r:id="rId92"/>
    <p:sldId id="482" r:id="rId93"/>
    <p:sldId id="484" r:id="rId94"/>
    <p:sldId id="485" r:id="rId95"/>
    <p:sldId id="486" r:id="rId96"/>
    <p:sldId id="487" r:id="rId97"/>
    <p:sldId id="488" r:id="rId98"/>
    <p:sldId id="489" r:id="rId99"/>
    <p:sldId id="490" r:id="rId100"/>
    <p:sldId id="491" r:id="rId101"/>
    <p:sldId id="492" r:id="rId102"/>
    <p:sldId id="493" r:id="rId103"/>
    <p:sldId id="494" r:id="rId104"/>
    <p:sldId id="499" r:id="rId105"/>
    <p:sldId id="500" r:id="rId106"/>
    <p:sldId id="498" r:id="rId107"/>
    <p:sldId id="495" r:id="rId108"/>
    <p:sldId id="496" r:id="rId109"/>
    <p:sldId id="497" r:id="rId110"/>
    <p:sldId id="501" r:id="rId111"/>
    <p:sldId id="527" r:id="rId112"/>
    <p:sldId id="528" r:id="rId113"/>
    <p:sldId id="529" r:id="rId114"/>
    <p:sldId id="530" r:id="rId115"/>
    <p:sldId id="531" r:id="rId116"/>
    <p:sldId id="503" r:id="rId117"/>
    <p:sldId id="507" r:id="rId118"/>
    <p:sldId id="504" r:id="rId119"/>
    <p:sldId id="505" r:id="rId120"/>
    <p:sldId id="476" r:id="rId121"/>
    <p:sldId id="401" r:id="rId122"/>
    <p:sldId id="477" r:id="rId123"/>
    <p:sldId id="365" r:id="rId124"/>
    <p:sldId id="427" r:id="rId125"/>
    <p:sldId id="389" r:id="rId126"/>
    <p:sldId id="324" r:id="rId127"/>
  </p:sldIdLst>
  <p:sldSz cx="12192000" cy="6858000"/>
  <p:notesSz cx="6858000" cy="9144000"/>
  <p:custDataLst>
    <p:tags r:id="rId1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7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99CCFF"/>
    <a:srgbClr val="00FFFF"/>
    <a:srgbClr val="FFFFFF"/>
    <a:srgbClr val="F6F7F9"/>
    <a:srgbClr val="9966FF"/>
    <a:srgbClr val="66CC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31" autoAdjust="0"/>
    <p:restoredTop sz="83958" autoAdjust="0"/>
  </p:normalViewPr>
  <p:slideViewPr>
    <p:cSldViewPr snapToGrid="0">
      <p:cViewPr varScale="1">
        <p:scale>
          <a:sx n="96" d="100"/>
          <a:sy n="96" d="100"/>
        </p:scale>
        <p:origin x="882" y="72"/>
      </p:cViewPr>
      <p:guideLst>
        <p:guide orient="horz" pos="2546"/>
        <p:guide pos="7174"/>
      </p:guideLst>
    </p:cSldViewPr>
  </p:slideViewPr>
  <p:outlineViewPr>
    <p:cViewPr>
      <p:scale>
        <a:sx n="33" d="100"/>
        <a:sy n="33" d="100"/>
      </p:scale>
      <p:origin x="0" y="-13104"/>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handoutMaster" Target="handoutMasters/handoutMaster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ags" Target="tags/tag1.xml"/><Relationship Id="rId135"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60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40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2025/4/24</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png>
</file>

<file path=ppt/media/image114.png>
</file>

<file path=ppt/media/image115.jpg>
</file>

<file path=ppt/media/image116.jpeg>
</file>

<file path=ppt/media/image117.png>
</file>

<file path=ppt/media/image118.jpg>
</file>

<file path=ppt/media/image119.jpeg>
</file>

<file path=ppt/media/image12.png>
</file>

<file path=ppt/media/image120.png>
</file>

<file path=ppt/media/image121.jpg>
</file>

<file path=ppt/media/image122.jpeg>
</file>

<file path=ppt/media/image123.png>
</file>

<file path=ppt/media/image124.jpg>
</file>

<file path=ppt/media/image125.png>
</file>

<file path=ppt/media/image126.png>
</file>

<file path=ppt/media/image127.png>
</file>

<file path=ppt/media/image128.jpeg>
</file>

<file path=ppt/media/image129.jp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jpeg>
</file>

<file path=ppt/media/image69.png>
</file>

<file path=ppt/media/image7.png>
</file>

<file path=ppt/media/image70.png>
</file>

<file path=ppt/media/image71.jpg>
</file>

<file path=ppt/media/image72.jp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jpe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png>
</file>

<file path=ppt/media/image90.png>
</file>

<file path=ppt/media/image91.jpg>
</file>

<file path=ppt/media/image91.png>
</file>

<file path=ppt/media/image92.jpg>
</file>

<file path=ppt/media/image92.png>
</file>

<file path=ppt/media/image93.jpg>
</file>

<file path=ppt/media/image93.png>
</file>

<file path=ppt/media/image94.jp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2025/4/24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演算法中使用了</a:t>
            </a:r>
            <a:r>
              <a:rPr lang="en-US" altLang="zh-TW" b="0" i="0" dirty="0" err="1">
                <a:solidFill>
                  <a:srgbClr val="262626"/>
                </a:solidFill>
                <a:effectLst/>
                <a:latin typeface="-apple-system"/>
              </a:rPr>
              <a:t>bitunpack</a:t>
            </a:r>
            <a:r>
              <a:rPr lang="zh-TW" altLang="en-US" b="0" i="0" dirty="0">
                <a:solidFill>
                  <a:srgbClr val="262626"/>
                </a:solidFill>
                <a:effectLst/>
                <a:latin typeface="-apple-system"/>
              </a:rPr>
              <a:t>，當中的</a:t>
            </a:r>
            <a:r>
              <a:rPr lang="en-US" altLang="zh-TW" b="0" i="0" dirty="0">
                <a:solidFill>
                  <a:srgbClr val="262626"/>
                </a:solidFill>
                <a:effectLst/>
                <a:latin typeface="-apple-system"/>
              </a:rPr>
              <a:t>b</a:t>
            </a:r>
            <a:r>
              <a:rPr lang="zh-TW" altLang="en-US" b="0" i="0" dirty="0">
                <a:solidFill>
                  <a:srgbClr val="262626"/>
                </a:solidFill>
                <a:effectLst/>
                <a:latin typeface="-apple-system"/>
              </a:rPr>
              <a:t>為</a:t>
            </a:r>
            <a:r>
              <a:rPr lang="en-US" altLang="zh-TW" b="0" i="0" dirty="0">
                <a:solidFill>
                  <a:srgbClr val="262626"/>
                </a:solidFill>
                <a:effectLst/>
                <a:latin typeface="-apple-system"/>
              </a:rPr>
              <a:t>131072 (</a:t>
            </a:r>
            <a:r>
              <a:rPr lang="zh-TW" altLang="en-US" b="0" i="0" dirty="0">
                <a:solidFill>
                  <a:srgbClr val="262626"/>
                </a:solidFill>
                <a:effectLst/>
                <a:latin typeface="-apple-system"/>
              </a:rPr>
              <a:t>第</a:t>
            </a:r>
            <a:r>
              <a:rPr lang="en-US" altLang="zh-TW" b="0" i="0" dirty="0">
                <a:solidFill>
                  <a:srgbClr val="262626"/>
                </a:solidFill>
                <a:effectLst/>
                <a:latin typeface="-apple-system"/>
              </a:rPr>
              <a:t>18bit</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，其餘為</a:t>
            </a:r>
            <a:r>
              <a:rPr lang="en-US" altLang="zh-TW" b="0" i="0" dirty="0">
                <a:solidFill>
                  <a:srgbClr val="262626"/>
                </a:solidFill>
                <a:effectLst/>
                <a:latin typeface="-apple-system"/>
              </a:rPr>
              <a:t>0)</a:t>
            </a:r>
            <a:r>
              <a:rPr lang="zh-TW" altLang="en-US" b="0" i="0" dirty="0">
                <a:solidFill>
                  <a:srgbClr val="262626"/>
                </a:solidFill>
                <a:effectLst/>
                <a:latin typeface="-apple-system"/>
              </a:rPr>
              <a:t>，並且採樣後的</a:t>
            </a:r>
            <a:r>
              <a:rPr lang="en-US" altLang="zh-TW" b="0" i="0" dirty="0">
                <a:solidFill>
                  <a:srgbClr val="262626"/>
                </a:solidFill>
                <a:effectLst/>
                <a:latin typeface="-apple-system"/>
              </a:rPr>
              <a:t>y</a:t>
            </a:r>
            <a:r>
              <a:rPr lang="zh-TW" altLang="en-US" b="0" i="0" dirty="0">
                <a:solidFill>
                  <a:srgbClr val="262626"/>
                </a:solidFill>
                <a:effectLst/>
                <a:latin typeface="-apple-system"/>
              </a:rPr>
              <a:t>之後要去做</a:t>
            </a:r>
            <a:r>
              <a:rPr lang="en-US" altLang="zh-TW" b="0" i="0" dirty="0">
                <a:solidFill>
                  <a:srgbClr val="262626"/>
                </a:solidFill>
                <a:effectLst/>
                <a:latin typeface="-apple-system"/>
              </a:rPr>
              <a:t>NTT</a:t>
            </a:r>
            <a:r>
              <a:rPr lang="zh-TW" altLang="en-US" b="0" i="0" dirty="0">
                <a:solidFill>
                  <a:srgbClr val="262626"/>
                </a:solidFill>
                <a:effectLst/>
                <a:latin typeface="-apple-system"/>
              </a:rPr>
              <a:t>需要擴充到</a:t>
            </a:r>
            <a:r>
              <a:rPr lang="en-US" altLang="zh-TW" b="0" i="0" dirty="0">
                <a:solidFill>
                  <a:srgbClr val="262626"/>
                </a:solidFill>
                <a:effectLst/>
                <a:latin typeface="-apple-system"/>
              </a:rPr>
              <a:t>8380417</a:t>
            </a:r>
            <a:r>
              <a:rPr lang="zh-TW" altLang="en-US" b="0" i="0" dirty="0">
                <a:solidFill>
                  <a:srgbClr val="262626"/>
                </a:solidFill>
                <a:effectLst/>
                <a:latin typeface="-apple-system"/>
              </a:rPr>
              <a:t>的域之下</a:t>
            </a:r>
            <a:r>
              <a:rPr lang="en-US" altLang="zh-TW" b="0" i="0" dirty="0">
                <a:solidFill>
                  <a:srgbClr val="262626"/>
                </a:solidFill>
                <a:effectLst/>
                <a:latin typeface="-apple-system"/>
              </a:rPr>
              <a:t>(23</a:t>
            </a:r>
            <a:r>
              <a:rPr lang="zh-TW" altLang="en-US" b="0" i="0" dirty="0">
                <a:solidFill>
                  <a:srgbClr val="262626"/>
                </a:solidFill>
                <a:effectLst/>
                <a:latin typeface="-apple-system"/>
              </a:rPr>
              <a:t> </a:t>
            </a:r>
            <a:r>
              <a:rPr lang="en-US" altLang="zh-TW" b="0" i="0" dirty="0">
                <a:solidFill>
                  <a:srgbClr val="262626"/>
                </a:solidFill>
                <a:effectLst/>
                <a:latin typeface="-apple-system"/>
              </a:rPr>
              <a:t>bit)</a:t>
            </a:r>
            <a:r>
              <a:rPr lang="zh-TW" altLang="en-US" b="0" i="0" dirty="0">
                <a:solidFill>
                  <a:srgbClr val="262626"/>
                </a:solidFill>
                <a:effectLst/>
                <a:latin typeface="-apple-system"/>
              </a:rPr>
              <a:t>，因此我改成了以下設計，將</a:t>
            </a:r>
            <a:r>
              <a:rPr lang="en-US" altLang="zh-TW" b="0" i="0" dirty="0">
                <a:solidFill>
                  <a:srgbClr val="262626"/>
                </a:solidFill>
                <a:effectLst/>
                <a:latin typeface="-apple-system"/>
              </a:rPr>
              <a:t>18 bit</a:t>
            </a:r>
            <a:r>
              <a:rPr lang="zh-TW" altLang="en-US" b="0" i="0" dirty="0">
                <a:solidFill>
                  <a:srgbClr val="262626"/>
                </a:solidFill>
                <a:effectLst/>
                <a:latin typeface="-apple-system"/>
              </a:rPr>
              <a:t>的資料分為兩類</a:t>
            </a:r>
            <a:r>
              <a:rPr lang="en-US" altLang="zh-TW" b="0" i="0" dirty="0">
                <a:solidFill>
                  <a:srgbClr val="262626"/>
                </a:solidFill>
                <a:effectLst/>
                <a:latin typeface="-apple-system"/>
              </a:rPr>
              <a:t>:</a:t>
            </a: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大於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rPr>
              <a:t>b</a:t>
            </a:r>
            <a:r>
              <a:rPr lang="zh-TW" altLang="en-US" b="0" i="0" dirty="0">
                <a:solidFill>
                  <a:srgbClr val="262626"/>
                </a:solidFill>
                <a:effectLst/>
                <a:latin typeface="-apple-system"/>
              </a:rPr>
              <a:t>相減會得到負數，因此直接取他的</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17bit</a:t>
            </a:r>
            <a:r>
              <a:rPr lang="zh-TW" altLang="en-US" b="0" i="0" dirty="0">
                <a:solidFill>
                  <a:srgbClr val="262626"/>
                </a:solidFill>
                <a:effectLst/>
                <a:latin typeface="-apple-system"/>
              </a:rPr>
              <a:t>和</a:t>
            </a:r>
            <a:r>
              <a:rPr lang="en-US" altLang="zh-TW" b="0" i="0" dirty="0">
                <a:solidFill>
                  <a:srgbClr val="262626"/>
                </a:solidFill>
                <a:effectLst/>
                <a:latin typeface="-apple-system"/>
              </a:rPr>
              <a:t>8380417</a:t>
            </a:r>
            <a:r>
              <a:rPr lang="zh-TW" altLang="en-US" b="0" i="0" dirty="0">
                <a:solidFill>
                  <a:srgbClr val="262626"/>
                </a:solidFill>
                <a:effectLst/>
                <a:latin typeface="-apple-system"/>
              </a:rPr>
              <a:t>做相減，直接轉到</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域下的負數</a:t>
            </a:r>
            <a:endParaRPr lang="en-US" altLang="zh-TW" b="0" i="0" dirty="0">
              <a:solidFill>
                <a:srgbClr val="262626"/>
              </a:solidFill>
              <a:effectLst/>
              <a:latin typeface="-apple-system"/>
            </a:endParaRP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小於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相減會得到正數，因此直接和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做相減即可，同樣也會在</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100</a:t>
            </a:fld>
            <a:endParaRPr lang="zh-CN" altLang="en-US"/>
          </a:p>
        </p:txBody>
      </p:sp>
    </p:spTree>
    <p:extLst>
      <p:ext uri="{BB962C8B-B14F-4D97-AF65-F5344CB8AC3E}">
        <p14:creationId xmlns:p14="http://schemas.microsoft.com/office/powerpoint/2010/main" val="333004544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101</a:t>
            </a:fld>
            <a:endParaRPr lang="zh-CN" altLang="en-US"/>
          </a:p>
        </p:txBody>
      </p:sp>
    </p:spTree>
    <p:extLst>
      <p:ext uri="{BB962C8B-B14F-4D97-AF65-F5344CB8AC3E}">
        <p14:creationId xmlns:p14="http://schemas.microsoft.com/office/powerpoint/2010/main" val="88701911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102</a:t>
            </a:fld>
            <a:endParaRPr lang="zh-CN" altLang="en-US"/>
          </a:p>
        </p:txBody>
      </p:sp>
    </p:spTree>
    <p:extLst>
      <p:ext uri="{BB962C8B-B14F-4D97-AF65-F5344CB8AC3E}">
        <p14:creationId xmlns:p14="http://schemas.microsoft.com/office/powerpoint/2010/main" val="231662204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103</a:t>
            </a:fld>
            <a:endParaRPr lang="zh-CN" altLang="en-US"/>
          </a:p>
        </p:txBody>
      </p:sp>
    </p:spTree>
    <p:extLst>
      <p:ext uri="{BB962C8B-B14F-4D97-AF65-F5344CB8AC3E}">
        <p14:creationId xmlns:p14="http://schemas.microsoft.com/office/powerpoint/2010/main" val="118326339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在</a:t>
            </a:r>
            <a:r>
              <a:rPr lang="en-US" altLang="zh-TW" sz="1000" b="0" i="0" dirty="0">
                <a:solidFill>
                  <a:srgbClr val="262626"/>
                </a:solidFill>
                <a:effectLst/>
                <a:latin typeface="-apple-system"/>
              </a:rPr>
              <a:t>Verilog</a:t>
            </a:r>
            <a:r>
              <a:rPr lang="zh-TW" altLang="en-US" sz="1000" b="0" i="0" dirty="0">
                <a:solidFill>
                  <a:srgbClr val="262626"/>
                </a:solidFill>
                <a:effectLst/>
                <a:latin typeface="-apple-system"/>
              </a:rPr>
              <a:t>中我將演算法中的</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換成了</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換成了</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，主要是為了對應其他</a:t>
            </a:r>
            <a:r>
              <a:rPr lang="en-US" altLang="zh-TW" sz="1000" b="0" i="0" dirty="0">
                <a:solidFill>
                  <a:srgbClr val="262626"/>
                </a:solidFill>
                <a:effectLst/>
                <a:latin typeface="-apple-system"/>
              </a:rPr>
              <a:t>Sampler</a:t>
            </a:r>
            <a:r>
              <a:rPr lang="zh-TW" altLang="en-US" sz="1000" b="0" i="0" dirty="0">
                <a:solidFill>
                  <a:srgbClr val="262626"/>
                </a:solidFill>
                <a:effectLst/>
                <a:latin typeface="-apple-system"/>
              </a:rPr>
              <a:t>中</a:t>
            </a:r>
            <a:r>
              <a:rPr lang="en-US" altLang="zh-TW" sz="1000" b="0" i="0" dirty="0">
                <a:solidFill>
                  <a:srgbClr val="262626"/>
                </a:solidFill>
                <a:effectLst/>
                <a:latin typeface="-apple-system"/>
              </a:rPr>
              <a:t>module</a:t>
            </a:r>
            <a:br>
              <a:rPr lang="en-US" altLang="zh-TW" sz="1000" b="0" i="0" dirty="0">
                <a:solidFill>
                  <a:srgbClr val="262626"/>
                </a:solidFill>
                <a:effectLst/>
                <a:latin typeface="-apple-system"/>
              </a:rPr>
            </a:br>
            <a:br>
              <a:rPr lang="en-US" altLang="zh-TW" sz="1000" b="0" i="0" dirty="0">
                <a:solidFill>
                  <a:srgbClr val="262626"/>
                </a:solidFill>
                <a:effectLst/>
                <a:latin typeface="-apple-system"/>
              </a:rPr>
            </a:br>
            <a:r>
              <a:rPr lang="zh-TW" altLang="en-US" sz="1000" b="0" i="0" dirty="0">
                <a:solidFill>
                  <a:srgbClr val="262626"/>
                </a:solidFill>
                <a:effectLst/>
                <a:latin typeface="-apple-system"/>
              </a:rPr>
              <a:t>硬體實現上我是先在第</a:t>
            </a:r>
            <a:r>
              <a:rPr lang="en-US" altLang="zh-TW" sz="1000" b="0" i="0" dirty="0" err="1">
                <a:solidFill>
                  <a:srgbClr val="262626"/>
                </a:solidFill>
                <a:effectLst/>
                <a:latin typeface="-apple-system"/>
              </a:rPr>
              <a:t>i</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執行了演算法第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行，接著在第</a:t>
            </a:r>
            <a:r>
              <a:rPr lang="en-US" altLang="zh-TW" sz="1000" b="0" i="0" dirty="0">
                <a:solidFill>
                  <a:srgbClr val="262626"/>
                </a:solidFill>
                <a:effectLst/>
                <a:latin typeface="-apple-system"/>
              </a:rPr>
              <a:t>i+1</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執行演算法第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行，這樣實現的原因是我寫入第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位址時，同時會將該位址原本的資料輸出出來，所以再藉由下一個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去將資料寫入另一個</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104</a:t>
            </a:fld>
            <a:endParaRPr lang="zh-CN" altLang="en-US"/>
          </a:p>
        </p:txBody>
      </p:sp>
    </p:spTree>
    <p:extLst>
      <p:ext uri="{BB962C8B-B14F-4D97-AF65-F5344CB8AC3E}">
        <p14:creationId xmlns:p14="http://schemas.microsoft.com/office/powerpoint/2010/main" val="142641987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左圖可知，使用了暫存器去儲存上一個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的致能訊號，以處理演算法中的第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右圖中的橘框可發現</a:t>
            </a:r>
            <a:r>
              <a:rPr lang="en-US" altLang="zh-TW" sz="1000" b="0" i="0" dirty="0" err="1">
                <a:solidFill>
                  <a:srgbClr val="262626"/>
                </a:solidFill>
                <a:effectLst/>
                <a:latin typeface="-apple-system"/>
              </a:rPr>
              <a:t>en_b</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we_b</a:t>
            </a:r>
            <a:r>
              <a:rPr lang="zh-TW" altLang="en-US" sz="1000" b="0" i="0" dirty="0">
                <a:solidFill>
                  <a:srgbClr val="262626"/>
                </a:solidFill>
                <a:effectLst/>
                <a:latin typeface="-apple-system"/>
              </a:rPr>
              <a:t>的致能慢</a:t>
            </a:r>
            <a:r>
              <a:rPr lang="en-US" altLang="zh-TW" sz="1000" b="0" i="0" dirty="0" err="1">
                <a:solidFill>
                  <a:srgbClr val="262626"/>
                </a:solidFill>
                <a:effectLst/>
                <a:latin typeface="-apple-system"/>
              </a:rPr>
              <a:t>en_a</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we_a</a:t>
            </a:r>
            <a:r>
              <a:rPr lang="zh-TW" altLang="en-US" sz="1000" b="0" i="0" dirty="0">
                <a:solidFill>
                  <a:srgbClr val="262626"/>
                </a:solidFill>
                <a:effectLst/>
                <a:latin typeface="-apple-system"/>
              </a:rPr>
              <a:t>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，並且紅框中</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的寫入位址也慢了一個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，目的是為了將白框中前一個</a:t>
            </a:r>
            <a:r>
              <a:rPr lang="en-US" altLang="zh-TW" sz="1000" b="0" i="0" dirty="0">
                <a:solidFill>
                  <a:srgbClr val="262626"/>
                </a:solidFill>
                <a:effectLst/>
                <a:latin typeface="-apple-system"/>
              </a:rPr>
              <a:t>cycle </a:t>
            </a:r>
            <a:r>
              <a:rPr lang="zh-TW" altLang="en-US" sz="1000" b="0" i="0" dirty="0">
                <a:solidFill>
                  <a:srgbClr val="262626"/>
                </a:solidFill>
                <a:effectLst/>
                <a:latin typeface="-apple-system"/>
              </a:rPr>
              <a:t>由</a:t>
            </a:r>
            <a:r>
              <a:rPr lang="en-US" altLang="zh-TW" sz="1000" b="0" i="0" dirty="0">
                <a:solidFill>
                  <a:srgbClr val="262626"/>
                </a:solidFill>
                <a:effectLst/>
                <a:latin typeface="-apple-system"/>
              </a:rPr>
              <a:t>memory</a:t>
            </a:r>
            <a:r>
              <a:rPr lang="zh-TW" altLang="en-US" sz="1000" b="0" i="0" dirty="0">
                <a:solidFill>
                  <a:srgbClr val="262626"/>
                </a:solidFill>
                <a:effectLst/>
                <a:latin typeface="-apple-system"/>
              </a:rPr>
              <a:t>的</a:t>
            </a:r>
            <a:r>
              <a:rPr lang="en-US" altLang="zh-TW" sz="1000" b="0" i="0" dirty="0" err="1">
                <a:solidFill>
                  <a:srgbClr val="262626"/>
                </a:solidFill>
                <a:effectLst/>
                <a:latin typeface="-apple-system"/>
              </a:rPr>
              <a:t>addr_a</a:t>
            </a:r>
            <a:r>
              <a:rPr lang="zh-TW" altLang="en-US" sz="1000" b="0" i="0" dirty="0">
                <a:solidFill>
                  <a:srgbClr val="262626"/>
                </a:solidFill>
                <a:effectLst/>
                <a:latin typeface="-apple-system"/>
              </a:rPr>
              <a:t>讀出</a:t>
            </a:r>
            <a:r>
              <a:rPr lang="en-US" altLang="zh-TW" sz="1000" b="0" i="0" dirty="0" err="1">
                <a:solidFill>
                  <a:srgbClr val="262626"/>
                </a:solidFill>
                <a:effectLst/>
                <a:latin typeface="-apple-system"/>
              </a:rPr>
              <a:t>q_a</a:t>
            </a:r>
            <a:r>
              <a:rPr lang="zh-TW" altLang="en-US" sz="1000" b="0" i="0" dirty="0">
                <a:solidFill>
                  <a:srgbClr val="262626"/>
                </a:solidFill>
                <a:effectLst/>
                <a:latin typeface="-apple-system"/>
              </a:rPr>
              <a:t>資料後作為</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的寫入資料。</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105</a:t>
            </a:fld>
            <a:endParaRPr lang="zh-CN" altLang="en-US"/>
          </a:p>
        </p:txBody>
      </p:sp>
    </p:spTree>
    <p:extLst>
      <p:ext uri="{BB962C8B-B14F-4D97-AF65-F5344CB8AC3E}">
        <p14:creationId xmlns:p14="http://schemas.microsoft.com/office/powerpoint/2010/main" val="251816006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sz="900" b="0" kern="1200" dirty="0">
                <a:solidFill>
                  <a:schemeClr val="tx1"/>
                </a:solidFill>
                <a:effectLst/>
                <a:latin typeface="+mn-ea"/>
                <a:ea typeface="+mn-ea"/>
                <a:cs typeface="+mn-cs"/>
              </a:rPr>
              <a:t>Dual-port</a:t>
            </a:r>
            <a:r>
              <a:rPr lang="zh-TW" altLang="en-US" sz="900" b="0" kern="1200" dirty="0">
                <a:solidFill>
                  <a:schemeClr val="tx1"/>
                </a:solidFill>
                <a:effectLst/>
                <a:latin typeface="+mn-ea"/>
                <a:ea typeface="+mn-ea"/>
                <a:cs typeface="+mn-cs"/>
              </a:rPr>
              <a:t> </a:t>
            </a:r>
            <a:r>
              <a:rPr lang="en-US" altLang="zh-TW" sz="900" b="0" kern="1200" dirty="0">
                <a:solidFill>
                  <a:schemeClr val="tx1"/>
                </a:solidFill>
                <a:effectLst/>
                <a:latin typeface="+mn-ea"/>
                <a:ea typeface="+mn-ea"/>
                <a:cs typeface="+mn-cs"/>
              </a:rPr>
              <a:t>mem</a:t>
            </a:r>
            <a:r>
              <a:rPr lang="zh-TW" altLang="en-US" sz="900" b="0" kern="1200" dirty="0">
                <a:solidFill>
                  <a:schemeClr val="tx1"/>
                </a:solidFill>
                <a:effectLst/>
                <a:latin typeface="+mn-ea"/>
                <a:ea typeface="+mn-ea"/>
                <a:cs typeface="+mn-cs"/>
              </a:rPr>
              <a:t>當中的</a:t>
            </a:r>
            <a:r>
              <a:rPr lang="en-US" altLang="zh-TW" sz="900" b="0" kern="1200" dirty="0" err="1">
                <a:solidFill>
                  <a:schemeClr val="tx1"/>
                </a:solidFill>
                <a:effectLst/>
                <a:latin typeface="+mn-ea"/>
                <a:ea typeface="+mn-ea"/>
                <a:cs typeface="+mn-cs"/>
              </a:rPr>
              <a:t>data_b</a:t>
            </a:r>
            <a:r>
              <a:rPr lang="zh-TW" altLang="en-US" sz="900" b="0" kern="1200" dirty="0">
                <a:solidFill>
                  <a:schemeClr val="tx1"/>
                </a:solidFill>
                <a:effectLst/>
                <a:latin typeface="+mn-ea"/>
                <a:ea typeface="+mn-ea"/>
                <a:cs typeface="+mn-cs"/>
              </a:rPr>
              <a:t>則會直接接上</a:t>
            </a:r>
            <a:r>
              <a:rPr lang="en-US" altLang="zh-TW" sz="900" b="0" kern="1200" dirty="0" err="1">
                <a:solidFill>
                  <a:schemeClr val="tx1"/>
                </a:solidFill>
                <a:effectLst/>
                <a:latin typeface="+mn-ea"/>
                <a:ea typeface="+mn-ea"/>
                <a:cs typeface="+mn-cs"/>
              </a:rPr>
              <a:t>q_a</a:t>
            </a:r>
            <a:r>
              <a:rPr lang="zh-TW" altLang="en-US" sz="900" b="0" kern="1200" dirty="0">
                <a:solidFill>
                  <a:schemeClr val="tx1"/>
                </a:solidFill>
                <a:effectLst/>
                <a:latin typeface="+mn-ea"/>
                <a:ea typeface="+mn-ea"/>
                <a:cs typeface="+mn-cs"/>
              </a:rPr>
              <a:t>。</a:t>
            </a:r>
          </a:p>
          <a:p>
            <a:pPr algn="l">
              <a:spcBef>
                <a:spcPts val="600"/>
              </a:spcBef>
              <a:spcAft>
                <a:spcPts val="600"/>
              </a:spcAft>
              <a:buFont typeface="+mj-lt"/>
              <a:buNone/>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106</a:t>
            </a:fld>
            <a:endParaRPr lang="zh-CN" altLang="en-US"/>
          </a:p>
        </p:txBody>
      </p:sp>
    </p:spTree>
    <p:extLst>
      <p:ext uri="{BB962C8B-B14F-4D97-AF65-F5344CB8AC3E}">
        <p14:creationId xmlns:p14="http://schemas.microsoft.com/office/powerpoint/2010/main" val="40028212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採樣成功時通樣會藉由前面所提的記憶體輸出資料拉回的方法，將原本在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107</a:t>
            </a:fld>
            <a:endParaRPr lang="zh-CN" altLang="en-US"/>
          </a:p>
        </p:txBody>
      </p:sp>
    </p:spTree>
    <p:extLst>
      <p:ext uri="{BB962C8B-B14F-4D97-AF65-F5344CB8AC3E}">
        <p14:creationId xmlns:p14="http://schemas.microsoft.com/office/powerpoint/2010/main" val="267092869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108</a:t>
            </a:fld>
            <a:endParaRPr lang="zh-CN" altLang="en-US"/>
          </a:p>
        </p:txBody>
      </p:sp>
    </p:spTree>
    <p:extLst>
      <p:ext uri="{BB962C8B-B14F-4D97-AF65-F5344CB8AC3E}">
        <p14:creationId xmlns:p14="http://schemas.microsoft.com/office/powerpoint/2010/main" val="407770514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109</a:t>
            </a:fld>
            <a:endParaRPr lang="zh-CN" altLang="en-US"/>
          </a:p>
        </p:txBody>
      </p:sp>
    </p:spTree>
    <p:extLst>
      <p:ext uri="{BB962C8B-B14F-4D97-AF65-F5344CB8AC3E}">
        <p14:creationId xmlns:p14="http://schemas.microsoft.com/office/powerpoint/2010/main" val="37857722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110</a:t>
            </a:fld>
            <a:endParaRPr lang="zh-CN" altLang="en-US"/>
          </a:p>
        </p:txBody>
      </p:sp>
    </p:spTree>
    <p:extLst>
      <p:ext uri="{BB962C8B-B14F-4D97-AF65-F5344CB8AC3E}">
        <p14:creationId xmlns:p14="http://schemas.microsoft.com/office/powerpoint/2010/main" val="199252490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BA4B2-879E-05A0-E68A-8D6D6B574A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45171B-52A9-9BFA-3D37-58F81F4D27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AB0CEE9-226C-9E2F-206A-953DE7EAC86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E88DA05-A54E-53F2-6E0F-17E0922F2B03}"/>
              </a:ext>
            </a:extLst>
          </p:cNvPr>
          <p:cNvSpPr>
            <a:spLocks noGrp="1"/>
          </p:cNvSpPr>
          <p:nvPr>
            <p:ph type="sldNum" sz="quarter" idx="10"/>
          </p:nvPr>
        </p:nvSpPr>
        <p:spPr/>
        <p:txBody>
          <a:bodyPr/>
          <a:lstStyle/>
          <a:p>
            <a:fld id="{F4F633F3-5D0E-4770-8750-05DED033C41B}" type="slidenum">
              <a:rPr lang="zh-CN" altLang="en-US" smtClean="0"/>
              <a:t>111</a:t>
            </a:fld>
            <a:endParaRPr lang="zh-CN" altLang="en-US"/>
          </a:p>
        </p:txBody>
      </p:sp>
    </p:spTree>
    <p:extLst>
      <p:ext uri="{BB962C8B-B14F-4D97-AF65-F5344CB8AC3E}">
        <p14:creationId xmlns:p14="http://schemas.microsoft.com/office/powerpoint/2010/main" val="203935587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110C9-6FD7-EB3A-981B-A222D712517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2A200-DC83-91BC-2968-093B883D086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7F12E97-1A95-382B-0FD3-4F311A098D88}"/>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D823C9EF-02DF-AB62-6894-3DC938AA934F}"/>
              </a:ext>
            </a:extLst>
          </p:cNvPr>
          <p:cNvSpPr>
            <a:spLocks noGrp="1"/>
          </p:cNvSpPr>
          <p:nvPr>
            <p:ph type="sldNum" sz="quarter" idx="10"/>
          </p:nvPr>
        </p:nvSpPr>
        <p:spPr/>
        <p:txBody>
          <a:bodyPr/>
          <a:lstStyle/>
          <a:p>
            <a:fld id="{AB2A0F9D-3357-4A94-85C8-3B842B870DC6}" type="slidenum">
              <a:rPr lang="zh-CN" altLang="en-US" smtClean="0"/>
              <a:t>112</a:t>
            </a:fld>
            <a:endParaRPr lang="zh-CN" altLang="en-US"/>
          </a:p>
        </p:txBody>
      </p:sp>
    </p:spTree>
    <p:extLst>
      <p:ext uri="{BB962C8B-B14F-4D97-AF65-F5344CB8AC3E}">
        <p14:creationId xmlns:p14="http://schemas.microsoft.com/office/powerpoint/2010/main" val="4052511122"/>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D10E1-6ED7-4BDB-209A-BDD9999EF1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DB0BD1-9A5F-5F6F-97E7-44C7E03A131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91ADCE9-B190-1306-4D7C-87A6152796BC}"/>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2298548-5483-ECAD-6C9E-656AB896A922}"/>
              </a:ext>
            </a:extLst>
          </p:cNvPr>
          <p:cNvSpPr>
            <a:spLocks noGrp="1"/>
          </p:cNvSpPr>
          <p:nvPr>
            <p:ph type="sldNum" sz="quarter" idx="10"/>
          </p:nvPr>
        </p:nvSpPr>
        <p:spPr/>
        <p:txBody>
          <a:bodyPr/>
          <a:lstStyle/>
          <a:p>
            <a:fld id="{AB2A0F9D-3357-4A94-85C8-3B842B870DC6}" type="slidenum">
              <a:rPr lang="zh-CN" altLang="en-US" smtClean="0"/>
              <a:t>113</a:t>
            </a:fld>
            <a:endParaRPr lang="zh-CN" altLang="en-US"/>
          </a:p>
        </p:txBody>
      </p:sp>
    </p:spTree>
    <p:extLst>
      <p:ext uri="{BB962C8B-B14F-4D97-AF65-F5344CB8AC3E}">
        <p14:creationId xmlns:p14="http://schemas.microsoft.com/office/powerpoint/2010/main" val="372897605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3B354-5987-0B68-AFC6-96FCBD86C58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212E63-121F-F2ED-FBEF-D44F364C8FB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32FD71B-A40D-A44B-BF6E-B7AF7EE2FC06}"/>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BDBCF60-58E8-0678-5A20-CABF42D606E2}"/>
              </a:ext>
            </a:extLst>
          </p:cNvPr>
          <p:cNvSpPr>
            <a:spLocks noGrp="1"/>
          </p:cNvSpPr>
          <p:nvPr>
            <p:ph type="sldNum" sz="quarter" idx="10"/>
          </p:nvPr>
        </p:nvSpPr>
        <p:spPr/>
        <p:txBody>
          <a:bodyPr/>
          <a:lstStyle/>
          <a:p>
            <a:fld id="{AB2A0F9D-3357-4A94-85C8-3B842B870DC6}" type="slidenum">
              <a:rPr lang="zh-CN" altLang="en-US" smtClean="0"/>
              <a:t>114</a:t>
            </a:fld>
            <a:endParaRPr lang="zh-CN" altLang="en-US"/>
          </a:p>
        </p:txBody>
      </p:sp>
    </p:spTree>
    <p:extLst>
      <p:ext uri="{BB962C8B-B14F-4D97-AF65-F5344CB8AC3E}">
        <p14:creationId xmlns:p14="http://schemas.microsoft.com/office/powerpoint/2010/main" val="238497234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210632-D1F9-E00B-5E0E-5C3904DE5A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59CED5-4573-65FA-A199-751BC498A5C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60123A-915B-6BEA-6C0A-A8B52860E86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256F21F-F4DF-6B96-E8DB-1D4F560F9C60}"/>
              </a:ext>
            </a:extLst>
          </p:cNvPr>
          <p:cNvSpPr>
            <a:spLocks noGrp="1"/>
          </p:cNvSpPr>
          <p:nvPr>
            <p:ph type="sldNum" sz="quarter" idx="10"/>
          </p:nvPr>
        </p:nvSpPr>
        <p:spPr/>
        <p:txBody>
          <a:bodyPr/>
          <a:lstStyle/>
          <a:p>
            <a:fld id="{AB2A0F9D-3357-4A94-85C8-3B842B870DC6}" type="slidenum">
              <a:rPr lang="zh-CN" altLang="en-US" smtClean="0"/>
              <a:t>115</a:t>
            </a:fld>
            <a:endParaRPr lang="zh-CN" altLang="en-US"/>
          </a:p>
        </p:txBody>
      </p:sp>
    </p:spTree>
    <p:extLst>
      <p:ext uri="{BB962C8B-B14F-4D97-AF65-F5344CB8AC3E}">
        <p14:creationId xmlns:p14="http://schemas.microsoft.com/office/powerpoint/2010/main" val="272449936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116</a:t>
            </a:fld>
            <a:endParaRPr lang="zh-CN" altLang="en-US"/>
          </a:p>
        </p:txBody>
      </p:sp>
    </p:spTree>
    <p:extLst>
      <p:ext uri="{BB962C8B-B14F-4D97-AF65-F5344CB8AC3E}">
        <p14:creationId xmlns:p14="http://schemas.microsoft.com/office/powerpoint/2010/main" val="290412333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dirty="0"/>
              <a:t>在</a:t>
            </a:r>
            <a:r>
              <a:rPr lang="en-US" altLang="zh-TW" dirty="0"/>
              <a:t>Sampler</a:t>
            </a:r>
            <a:r>
              <a:rPr lang="zh-TW" altLang="en-US" dirty="0"/>
              <a:t>啟動時，當</a:t>
            </a:r>
            <a:r>
              <a:rPr lang="en-US" altLang="zh-TW" dirty="0" err="1"/>
              <a:t>shake_out</a:t>
            </a:r>
            <a:r>
              <a:rPr lang="zh-TW" altLang="en-US" dirty="0"/>
              <a:t>資料被</a:t>
            </a:r>
            <a:r>
              <a:rPr lang="en-US" altLang="zh-TW" dirty="0"/>
              <a:t>Sampler</a:t>
            </a:r>
            <a:r>
              <a:rPr lang="zh-TW" altLang="en-US" dirty="0"/>
              <a:t>接收後 </a:t>
            </a:r>
            <a:r>
              <a:rPr lang="en-US" altLang="zh-TW" dirty="0"/>
              <a:t>(</a:t>
            </a:r>
            <a:r>
              <a:rPr lang="zh-TW" altLang="en-US" dirty="0"/>
              <a:t>等同於</a:t>
            </a:r>
            <a:r>
              <a:rPr lang="en-US" altLang="zh-TW" dirty="0"/>
              <a:t>Sampler</a:t>
            </a:r>
            <a:r>
              <a:rPr lang="zh-TW" altLang="en-US" dirty="0"/>
              <a:t>接收到</a:t>
            </a:r>
            <a:r>
              <a:rPr lang="en-US" altLang="zh-TW" dirty="0" err="1"/>
              <a:t>sampler_in_ready</a:t>
            </a:r>
            <a:r>
              <a:rPr lang="zh-TW" altLang="en-US" dirty="0"/>
              <a:t>一個</a:t>
            </a:r>
            <a:r>
              <a:rPr lang="en-US" altLang="zh-TW" dirty="0"/>
              <a:t>pulse</a:t>
            </a:r>
            <a:r>
              <a:rPr lang="zh-TW" altLang="en-US" dirty="0"/>
              <a:t>的信號</a:t>
            </a:r>
            <a:r>
              <a:rPr lang="en-US" altLang="zh-TW" dirty="0"/>
              <a:t>)</a:t>
            </a:r>
            <a:r>
              <a:rPr lang="zh-TW" altLang="en-US" dirty="0"/>
              <a:t>，馬上進行</a:t>
            </a:r>
            <a:r>
              <a:rPr lang="en-US" altLang="zh-TW" dirty="0" err="1"/>
              <a:t>squueze</a:t>
            </a:r>
            <a:r>
              <a:rPr lang="zh-TW" altLang="en-US" dirty="0"/>
              <a:t>的動作，當接收到</a:t>
            </a:r>
            <a:r>
              <a:rPr lang="en-US" altLang="zh-TW" dirty="0"/>
              <a:t>squeeze</a:t>
            </a:r>
            <a:r>
              <a:rPr lang="zh-TW" altLang="en-US" dirty="0"/>
              <a:t>信號是可以立馬傳送出去有效的</a:t>
            </a:r>
            <a:r>
              <a:rPr lang="en-US" altLang="zh-TW" dirty="0" err="1"/>
              <a:t>shake_out</a:t>
            </a:r>
            <a:r>
              <a:rPr lang="zh-TW" altLang="en-US" dirty="0"/>
              <a:t>資料。</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117</a:t>
            </a:fld>
            <a:endParaRPr lang="zh-CN" altLang="en-US"/>
          </a:p>
        </p:txBody>
      </p:sp>
    </p:spTree>
    <p:extLst>
      <p:ext uri="{BB962C8B-B14F-4D97-AF65-F5344CB8AC3E}">
        <p14:creationId xmlns:p14="http://schemas.microsoft.com/office/powerpoint/2010/main" val="379185950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228600" indent="-228600" algn="l">
              <a:spcBef>
                <a:spcPts val="600"/>
              </a:spcBef>
              <a:spcAft>
                <a:spcPts val="600"/>
              </a:spcAft>
              <a:buFont typeface="+mj-lt"/>
              <a:buAutoNum type="arabicPeriod"/>
            </a:pPr>
            <a:r>
              <a:rPr lang="zh-TW" altLang="en-US" dirty="0"/>
              <a:t>整合</a:t>
            </a:r>
            <a:r>
              <a:rPr lang="en-US" altLang="zh-TW" dirty="0"/>
              <a:t>Sampler</a:t>
            </a:r>
            <a:r>
              <a:rPr lang="zh-TW" altLang="en-US" dirty="0"/>
              <a:t>中的</a:t>
            </a:r>
            <a:r>
              <a:rPr lang="en-US" altLang="zh-TW" dirty="0"/>
              <a:t>4</a:t>
            </a:r>
            <a:r>
              <a:rPr lang="zh-TW" altLang="en-US" dirty="0"/>
              <a:t>個</a:t>
            </a:r>
            <a:r>
              <a:rPr lang="en-US" altLang="zh-TW" dirty="0"/>
              <a:t>module</a:t>
            </a:r>
          </a:p>
          <a:p>
            <a:pPr marL="228600" indent="-228600" algn="l">
              <a:spcBef>
                <a:spcPts val="600"/>
              </a:spcBef>
              <a:spcAft>
                <a:spcPts val="600"/>
              </a:spcAft>
              <a:buFont typeface="+mj-lt"/>
              <a:buAutoNum type="arabicPeriod"/>
            </a:pPr>
            <a:r>
              <a:rPr lang="zh-TW" altLang="en-US" dirty="0"/>
              <a:t>將</a:t>
            </a:r>
            <a:r>
              <a:rPr lang="en-US" altLang="zh-TW" dirty="0"/>
              <a:t>Sampler</a:t>
            </a:r>
            <a:r>
              <a:rPr lang="zh-TW" altLang="en-US" dirty="0"/>
              <a:t>當中取樣的多工器換成右移暫存器</a:t>
            </a:r>
            <a:endParaRPr lang="en-US" altLang="zh-TW" dirty="0"/>
          </a:p>
          <a:p>
            <a:pPr marL="228600" indent="-228600" algn="l">
              <a:spcBef>
                <a:spcPts val="600"/>
              </a:spcBef>
              <a:spcAft>
                <a:spcPts val="600"/>
              </a:spcAft>
              <a:buFont typeface="+mj-lt"/>
              <a:buAutoNum type="arabicPeriod"/>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118</a:t>
            </a:fld>
            <a:endParaRPr lang="zh-CN" altLang="en-US"/>
          </a:p>
        </p:txBody>
      </p:sp>
    </p:spTree>
    <p:extLst>
      <p:ext uri="{BB962C8B-B14F-4D97-AF65-F5344CB8AC3E}">
        <p14:creationId xmlns:p14="http://schemas.microsoft.com/office/powerpoint/2010/main" val="285472152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119</a:t>
            </a:fld>
            <a:endParaRPr lang="zh-CN" altLang="en-US"/>
          </a:p>
        </p:txBody>
      </p:sp>
    </p:spTree>
    <p:extLst>
      <p:ext uri="{BB962C8B-B14F-4D97-AF65-F5344CB8AC3E}">
        <p14:creationId xmlns:p14="http://schemas.microsoft.com/office/powerpoint/2010/main" val="19259214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120</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121</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122</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123</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124</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125</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126</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這個結構有助於將計算拆分為較小的部分，提高計算效率。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11005841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ECA0D-E557-4372-65AC-0D85A47467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0AA00D6-FF26-206B-F792-5B6CE10681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7718338-3B67-5256-CA6E-F838A249C57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8AA692E0-390D-43EC-8BEC-9C838CE36503}"/>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4147313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6023767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CN" dirty="0"/>
              <a:t>NTT_INTT testbench</a:t>
            </a:r>
            <a:r>
              <a:rPr lang="zh-TW" altLang="en-US" dirty="0"/>
              <a:t>使用指南</a:t>
            </a:r>
            <a:r>
              <a:rPr lang="en-US" altLang="zh-TW" dirty="0"/>
              <a:t>:</a:t>
            </a:r>
            <a:br>
              <a:rPr lang="en-US" altLang="zh-TW" dirty="0"/>
            </a:br>
            <a:br>
              <a:rPr lang="en-US" altLang="zh-TW" dirty="0"/>
            </a:br>
            <a:r>
              <a:rPr lang="zh-TW" altLang="en-US" dirty="0"/>
              <a:t>調整</a:t>
            </a:r>
            <a:r>
              <a:rPr lang="en-US" altLang="zh-TW" dirty="0"/>
              <a:t>mode </a:t>
            </a:r>
            <a:r>
              <a:rPr lang="en-US" altLang="zh-TW" dirty="0">
                <a:sym typeface="Wingdings" panose="05000000000000000000" pitchFamily="2" charset="2"/>
              </a:rPr>
              <a:t> 0 : NTT mode / 1 : INTT mode</a:t>
            </a:r>
          </a:p>
          <a:p>
            <a:endParaRPr lang="en-US" altLang="zh-CN" dirty="0">
              <a:sym typeface="Wingdings" panose="05000000000000000000" pitchFamily="2" charset="2"/>
            </a:endParaRPr>
          </a:p>
          <a:p>
            <a:r>
              <a:rPr lang="zh-TW" altLang="en-US" dirty="0"/>
              <a:t>調整讀取測試資料 </a:t>
            </a:r>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NTT : s1_0 / INTT : s1_Hat_0</a:t>
            </a:r>
          </a:p>
          <a:p>
            <a:endParaRPr lang="en-US" altLang="zh-TW" dirty="0">
              <a:sym typeface="Wingdings" panose="05000000000000000000" pitchFamily="2" charset="2"/>
            </a:endParaRPr>
          </a:p>
          <a:p>
            <a:r>
              <a:rPr lang="zh-TW" altLang="en-US" dirty="0">
                <a:sym typeface="Wingdings" panose="05000000000000000000" pitchFamily="2" charset="2"/>
              </a:rPr>
              <a:t>調整測試資料輸入模式 </a:t>
            </a:r>
            <a:r>
              <a:rPr lang="en-US" altLang="zh-TW" dirty="0">
                <a:sym typeface="Wingdings" panose="05000000000000000000" pitchFamily="2" charset="2"/>
              </a:rPr>
              <a:t> 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+ 128 / I</a:t>
            </a:r>
            <a:r>
              <a:rPr lang="en-US" altLang="zh-TW" dirty="0">
                <a:sym typeface="Wingdings" panose="05000000000000000000" pitchFamily="2" charset="2"/>
              </a:rPr>
              <a:t>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2+ 1</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3019560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6</a:t>
            </a:r>
            <a:r>
              <a:rPr lang="zh-TW" altLang="en-US" dirty="0"/>
              <a:t>級最後的上下兩個輸出與</a:t>
            </a:r>
            <a:r>
              <a:rPr lang="en-US" altLang="zh-TW" dirty="0"/>
              <a:t>golden data</a:t>
            </a:r>
            <a:r>
              <a:rPr lang="zh-TW" altLang="en-US" dirty="0"/>
              <a:t>相同</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3075813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25128763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5</a:t>
            </a:r>
            <a:r>
              <a:rPr lang="zh-TW" altLang="en-US" dirty="0"/>
              <a:t>級中間的上下兩個輸出與</a:t>
            </a:r>
            <a:r>
              <a:rPr lang="en-US" altLang="zh-TW" dirty="0"/>
              <a:t>golden data</a:t>
            </a:r>
            <a:r>
              <a:rPr lang="zh-TW" altLang="en-US" dirty="0"/>
              <a:t>相同</a:t>
            </a:r>
            <a:br>
              <a:rPr lang="en-US" altLang="zh-TW" dirty="0"/>
            </a:b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84200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用上頁提到的使用利用關係式</a:t>
            </a:r>
            <a:r>
              <a:rPr lang="en-US" altLang="zh-TW" dirty="0"/>
              <a:t>2^23 ≡2^13 −1 mod q</a:t>
            </a:r>
            <a:r>
              <a:rPr lang="zh-TW" altLang="en-US" dirty="0"/>
              <a:t>遞迴拆解來進行</a:t>
            </a:r>
            <a:r>
              <a:rPr lang="en-US" altLang="zh-TW" dirty="0"/>
              <a:t>Modular Reduction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6755458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15510597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8276545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為了將每個</a:t>
            </a:r>
            <a:r>
              <a:rPr lang="en-US" altLang="zh-TW" dirty="0"/>
              <a:t>stage BU</a:t>
            </a:r>
            <a:r>
              <a:rPr lang="zh-TW" altLang="en-US" dirty="0"/>
              <a:t>的輸出進行</a:t>
            </a:r>
            <a:r>
              <a:rPr lang="en-US" altLang="zh-TW" dirty="0" err="1"/>
              <a:t>reodering</a:t>
            </a:r>
            <a:r>
              <a:rPr lang="zh-TW" altLang="en-US" dirty="0"/>
              <a:t>對應蝶型架構</a:t>
            </a: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dirty="0"/>
          </a:p>
          <a:p>
            <a:r>
              <a:rPr lang="zh-TW" altLang="en-US" dirty="0"/>
              <a:t>在</a:t>
            </a:r>
            <a:r>
              <a:rPr lang="en-US" altLang="zh-TW" dirty="0"/>
              <a:t>NTT_INTT</a:t>
            </a:r>
            <a:r>
              <a:rPr lang="zh-TW" altLang="en-US" dirty="0"/>
              <a:t>當中共有</a:t>
            </a:r>
            <a:r>
              <a:rPr lang="en-US" altLang="zh-TW" dirty="0"/>
              <a:t>7</a:t>
            </a:r>
            <a:r>
              <a:rPr lang="zh-TW" altLang="en-US" dirty="0"/>
              <a:t>個</a:t>
            </a:r>
            <a:r>
              <a:rPr lang="en-US" altLang="zh-TW" dirty="0"/>
              <a:t>RU</a:t>
            </a:r>
            <a:br>
              <a:rPr lang="en-US" altLang="zh-TW" dirty="0"/>
            </a:br>
            <a:br>
              <a:rPr lang="en-US" altLang="zh-TW" dirty="0"/>
            </a:br>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 </a:t>
            </a:r>
            <a:br>
              <a:rPr lang="en-US" altLang="zh-TW" dirty="0"/>
            </a:br>
            <a:r>
              <a:rPr lang="zh-TW" altLang="en-US" dirty="0"/>
              <a:t>在</a:t>
            </a:r>
            <a:r>
              <a:rPr lang="en-US" altLang="zh-TW" dirty="0"/>
              <a:t>INTT</a:t>
            </a:r>
            <a:r>
              <a:rPr lang="zh-TW" altLang="en-US" dirty="0"/>
              <a:t>當中公式為 </a:t>
            </a:r>
            <a:r>
              <a:rPr lang="en-US" altLang="zh-TW" dirty="0"/>
              <a:t>stage depth = 2*(stage num – 1)</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zh-TW" altLang="en-US" dirty="0"/>
              <a:t>在</a:t>
            </a:r>
            <a:r>
              <a:rPr lang="en-US" altLang="zh-TW" dirty="0"/>
              <a:t>INTT</a:t>
            </a:r>
            <a:r>
              <a:rPr lang="zh-TW" altLang="en-US" dirty="0"/>
              <a:t>當中公式為 </a:t>
            </a:r>
            <a:r>
              <a:rPr lang="en-US" altLang="zh-TW" dirty="0"/>
              <a:t>stage depth = 2*(stage num – 1)</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14529598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48</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4E52F2-CAC8-0BF7-6EC6-62E40443A19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D00065-C4B3-020C-3786-ED14EE6DAD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8563E35-CB8F-3EFF-1741-7DD969518F54}"/>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1519E97-76CE-02D7-EF33-537B128884BE}"/>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6229415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5C450-1BA3-5740-330E-AE8304DF126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AF2B5F0-6753-4FC5-2FA6-3E58952E5CE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434203B-31AD-921A-9F3D-9D8A09C6C23A}"/>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7CFCD2A-67B4-4BA8-6A2C-ECD8615EA827}"/>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21351156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44B87-0136-2E56-6272-A3318B3C4A1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101F4B5-5318-C91C-8A0D-8F98072B212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4CD387-A7F9-3D18-9439-8CF88049D832}"/>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BFC50A5-D249-4E8C-9526-E6DEB9101193}"/>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6451628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702351-51B5-EBB0-0050-150311E7BC5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70EBD32-B41D-A6A4-F731-D30BDC1861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29D6DCC-261F-2E95-90E3-24389101647C}"/>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3F3A0AD-8141-6C9C-459A-B872C295813A}"/>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195467763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15647-C79C-14DC-BE6A-63ACBE80C9A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C7210B-DC6E-1166-438B-6C7F6E08EF8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6DD534-65D9-3BF1-290D-91F73BDB5A22}"/>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5780037-9EC6-A2E8-D39D-2864D09852F7}"/>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426042941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15647-C79C-14DC-BE6A-63ACBE80C9A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C7210B-DC6E-1166-438B-6C7F6E08EF8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6DD534-65D9-3BF1-290D-91F73BDB5A22}"/>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5780037-9EC6-A2E8-D39D-2864D09852F7}"/>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4114184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91174-38C1-FA27-BEE3-ACCFBA93E2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E9EBC62-FD9A-FE44-5BA0-20A0BEBFEC6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52F78A3-DF1F-D5C6-570B-6112BA1AAD0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E3DF8ED-DE53-291A-EA34-F6563662B556}"/>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308586342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ED89C0-80E1-FD03-8EC9-41E320818A7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053382-ECD9-EB45-0B3E-1C6A0E64E9A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5C8A522-1639-EC94-439F-EEF7209E1A3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E77A4B0B-99DD-F645-F0A8-40ED47BC2C4B}"/>
              </a:ext>
            </a:extLst>
          </p:cNvPr>
          <p:cNvSpPr>
            <a:spLocks noGrp="1"/>
          </p:cNvSpPr>
          <p:nvPr>
            <p:ph type="sldNum" sz="quarter" idx="10"/>
          </p:nvPr>
        </p:nvSpPr>
        <p:spPr/>
        <p:txBody>
          <a:bodyPr/>
          <a:lstStyle/>
          <a:p>
            <a:fld id="{F4F633F3-5D0E-4770-8750-05DED033C41B}" type="slidenum">
              <a:rPr lang="zh-CN" altLang="en-US" smtClean="0"/>
              <a:t>74</a:t>
            </a:fld>
            <a:endParaRPr lang="zh-CN" altLang="en-US"/>
          </a:p>
        </p:txBody>
      </p:sp>
    </p:spTree>
    <p:extLst>
      <p:ext uri="{BB962C8B-B14F-4D97-AF65-F5344CB8AC3E}">
        <p14:creationId xmlns:p14="http://schemas.microsoft.com/office/powerpoint/2010/main" val="319672648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FCDF09-B907-C3E3-F3D6-27FE3F0F89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BD0C0B-B2EC-6BE0-6AE2-F40A14B3D28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F438B34-0C97-D2C3-DFAC-159D262C6D8E}"/>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我是做</a:t>
            </a:r>
            <a:r>
              <a:rPr lang="en-US" altLang="zh-TW" dirty="0"/>
              <a:t>ML-DSA Signing</a:t>
            </a:r>
            <a:r>
              <a:rPr lang="zh-TW" altLang="en-US" dirty="0"/>
              <a:t>非</a:t>
            </a:r>
            <a:r>
              <a:rPr lang="en-US" altLang="zh-TW" dirty="0" err="1"/>
              <a:t>HashML-DSA.Sign</a:t>
            </a:r>
            <a:br>
              <a:rPr lang="en-US" altLang="zh-TW" dirty="0"/>
            </a:br>
            <a:br>
              <a:rPr lang="en-US" altLang="zh-TW" dirty="0"/>
            </a:br>
            <a:r>
              <a:rPr lang="en-US" altLang="zh-TW" dirty="0"/>
              <a:t>M’ </a:t>
            </a:r>
            <a:r>
              <a:rPr lang="zh-TW" altLang="en-US" dirty="0"/>
              <a:t>為 </a:t>
            </a:r>
            <a:r>
              <a:rPr lang="en-US" altLang="zh-TW" dirty="0" err="1"/>
              <a:t>BytesToBits</a:t>
            </a:r>
            <a:r>
              <a:rPr lang="en-US" altLang="zh-TW" dirty="0"/>
              <a:t>(</a:t>
            </a:r>
            <a:r>
              <a:rPr lang="en-US" altLang="zh-TW" dirty="0" err="1"/>
              <a:t>IntegerToBytes</a:t>
            </a:r>
            <a:r>
              <a:rPr lang="en-US" altLang="zh-TW" dirty="0"/>
              <a:t>(0, 1) ∥ </a:t>
            </a:r>
            <a:r>
              <a:rPr lang="en-US" altLang="zh-TW" dirty="0" err="1"/>
              <a:t>IntegerToBytes</a:t>
            </a:r>
            <a:r>
              <a:rPr lang="en-US" altLang="zh-TW" dirty="0"/>
              <a:t>(|</a:t>
            </a:r>
            <a:r>
              <a:rPr lang="zh-TW" altLang="en-US" dirty="0"/>
              <a:t>𝑐𝑡𝑥</a:t>
            </a:r>
            <a:r>
              <a:rPr lang="en-US" altLang="zh-TW" dirty="0"/>
              <a:t>|, 1) ∥ </a:t>
            </a:r>
            <a:r>
              <a:rPr lang="zh-TW" altLang="en-US" dirty="0"/>
              <a:t>𝑐𝑡𝑥</a:t>
            </a:r>
            <a:r>
              <a:rPr lang="en-US" altLang="zh-TW" dirty="0"/>
              <a:t>) ∥ M</a:t>
            </a:r>
            <a:r>
              <a:rPr lang="zh-TW" altLang="en-US" dirty="0"/>
              <a:t>共需要</a:t>
            </a:r>
            <a:r>
              <a:rPr lang="en-US" altLang="zh-TW" dirty="0"/>
              <a:t>1+1+n+m byte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ctx</a:t>
            </a:r>
            <a:r>
              <a:rPr lang="zh-TW" altLang="en-US" dirty="0"/>
              <a:t>最大為</a:t>
            </a:r>
            <a:r>
              <a:rPr lang="en-US" altLang="zh-TW" dirty="0"/>
              <a:t>255byte</a:t>
            </a:r>
            <a:r>
              <a:rPr lang="zh-TW" altLang="en-US" dirty="0"/>
              <a:t>，</a:t>
            </a:r>
            <a:r>
              <a:rPr lang="en-US" altLang="zh-TW" dirty="0"/>
              <a:t>n</a:t>
            </a:r>
            <a:r>
              <a:rPr lang="zh-TW" altLang="en-US" dirty="0"/>
              <a:t>為</a:t>
            </a:r>
            <a:r>
              <a:rPr lang="en-US" altLang="zh-TW" dirty="0" err="1"/>
              <a:t>ctx</a:t>
            </a:r>
            <a:r>
              <a:rPr lang="zh-TW" altLang="en-US" dirty="0"/>
              <a:t>資料所需的</a:t>
            </a:r>
            <a:r>
              <a:rPr lang="en-US" altLang="zh-TW" dirty="0"/>
              <a:t>byte</a:t>
            </a:r>
            <a:r>
              <a:rPr lang="zh-TW" altLang="en-US" dirty="0"/>
              <a:t>數</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err="1"/>
              <a:t>ctx</a:t>
            </a:r>
            <a:r>
              <a:rPr lang="en-US" altLang="zh-CN" dirty="0"/>
              <a:t>|</a:t>
            </a:r>
            <a:r>
              <a:rPr lang="zh-TW" altLang="en-US" dirty="0"/>
              <a:t>用一</a:t>
            </a:r>
            <a:r>
              <a:rPr lang="en-US" altLang="zh-TW" dirty="0"/>
              <a:t>byte</a:t>
            </a:r>
            <a:r>
              <a:rPr lang="zh-TW" altLang="en-US" dirty="0"/>
              <a:t>紀錄</a:t>
            </a:r>
            <a:r>
              <a:rPr lang="en-US" altLang="zh-TW" dirty="0" err="1"/>
              <a:t>ctx</a:t>
            </a:r>
            <a:r>
              <a:rPr lang="zh-TW" altLang="en-US" dirty="0"/>
              <a:t>的長度</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t>
            </a:r>
            <a:r>
              <a:rPr lang="zh-TW" altLang="en-US" dirty="0"/>
              <a:t>為</a:t>
            </a:r>
            <a:r>
              <a:rPr lang="en-US" altLang="zh-TW" dirty="0"/>
              <a:t>M</a:t>
            </a:r>
            <a:r>
              <a:rPr lang="zh-TW" altLang="en-US" dirty="0"/>
              <a:t>所需的</a:t>
            </a:r>
            <a:r>
              <a:rPr lang="en-US" altLang="zh-TW" dirty="0"/>
              <a:t>byte</a:t>
            </a:r>
            <a:r>
              <a:rPr lang="zh-TW" altLang="en-US" dirty="0"/>
              <a:t>數</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B8A41E2-8E24-37FE-94D9-DA91515ED95D}"/>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121123112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8DE12-0747-B3E1-5CDF-14F1130C604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9131A21-EF9B-3125-452E-64F53B04802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E50601E-18E0-ED1F-FF9D-B36CCC5C3246}"/>
              </a:ext>
            </a:extLst>
          </p:cNvPr>
          <p:cNvSpPr>
            <a:spLocks noGrp="1"/>
          </p:cNvSpPr>
          <p:nvPr>
            <p:ph type="body" idx="1"/>
          </p:nvPr>
        </p:nvSpPr>
        <p:spPr/>
        <p:txBody>
          <a:bodyPr/>
          <a:lstStyle/>
          <a:p>
            <a:r>
              <a:rPr lang="en-US" altLang="zh-TW" dirty="0"/>
              <a:t>W1_packe : </a:t>
            </a:r>
            <a:r>
              <a:rPr lang="zh-TW" altLang="en-US" dirty="0"/>
              <a:t>可以將</a:t>
            </a:r>
            <a:r>
              <a:rPr lang="en-US" altLang="zh-TW" dirty="0"/>
              <a:t>8</a:t>
            </a:r>
            <a:r>
              <a:rPr lang="zh-TW" altLang="en-US" dirty="0"/>
              <a:t>與</a:t>
            </a:r>
            <a:r>
              <a:rPr lang="en-US" altLang="zh-TW" dirty="0"/>
              <a:t>9stage</a:t>
            </a:r>
            <a:r>
              <a:rPr lang="zh-TW" altLang="en-US" dirty="0"/>
              <a:t>合併，讓</a:t>
            </a:r>
            <a:r>
              <a:rPr lang="en-US" altLang="zh-TW" dirty="0"/>
              <a:t>w1</a:t>
            </a:r>
            <a:r>
              <a:rPr lang="zh-TW" altLang="en-US" dirty="0"/>
              <a:t>進入</a:t>
            </a:r>
            <a:r>
              <a:rPr lang="en-US" altLang="zh-TW" dirty="0"/>
              <a:t>encode</a:t>
            </a:r>
            <a:r>
              <a:rPr lang="zh-TW" altLang="en-US" dirty="0"/>
              <a:t>後產生</a:t>
            </a:r>
            <a:r>
              <a:rPr lang="en-US" altLang="zh-CN" dirty="0"/>
              <a:t>w1_pack</a:t>
            </a:r>
            <a:r>
              <a:rPr lang="zh-TW" altLang="en-US" dirty="0"/>
              <a:t>直接丟入</a:t>
            </a:r>
            <a:r>
              <a:rPr lang="en-US" altLang="zh-TW" dirty="0" err="1"/>
              <a:t>keccak</a:t>
            </a:r>
            <a:r>
              <a:rPr lang="zh-TW" altLang="en-US" dirty="0"/>
              <a:t>當中，可以省掉</a:t>
            </a:r>
            <a:r>
              <a:rPr lang="en-US" altLang="zh-TW" dirty="0"/>
              <a:t>64bit*96</a:t>
            </a:r>
            <a:r>
              <a:rPr lang="zh-TW" altLang="en-US" dirty="0"/>
              <a:t>深度的大量儲存空間</a:t>
            </a:r>
            <a:endParaRPr lang="en-US" altLang="zh-TW" dirty="0"/>
          </a:p>
          <a:p>
            <a:endParaRPr lang="en-US" altLang="zh-CN" dirty="0"/>
          </a:p>
          <a:p>
            <a:r>
              <a:rPr lang="en-US" altLang="zh-CN" dirty="0"/>
              <a:t>r0 : </a:t>
            </a:r>
            <a:r>
              <a:rPr lang="zh-TW" altLang="en-US" dirty="0"/>
              <a:t>用</a:t>
            </a:r>
            <a:r>
              <a:rPr lang="en-US" altLang="zh-TW" dirty="0"/>
              <a:t>||r0||</a:t>
            </a:r>
            <a:r>
              <a:rPr lang="zh-TW" altLang="en-US" dirty="0"/>
              <a:t>判斷挑戰值是否符合拒絕採樣的條件，在產生</a:t>
            </a:r>
            <a:r>
              <a:rPr lang="en-US" altLang="zh-TW" dirty="0"/>
              <a:t>r0</a:t>
            </a:r>
            <a:r>
              <a:rPr lang="zh-TW" altLang="en-US" dirty="0"/>
              <a:t>時同時計算</a:t>
            </a:r>
            <a:r>
              <a:rPr lang="en-US" altLang="zh-TW" dirty="0"/>
              <a:t>||r0||</a:t>
            </a:r>
            <a:r>
              <a:rPr lang="zh-TW" altLang="en-US" dirty="0"/>
              <a:t>，即可不用儲存</a:t>
            </a:r>
            <a:r>
              <a:rPr lang="en-US" altLang="zh-TW" dirty="0"/>
              <a:t>r0</a:t>
            </a:r>
            <a:r>
              <a:rPr lang="zh-TW" altLang="en-US" dirty="0"/>
              <a:t>資料，可以省掉</a:t>
            </a:r>
            <a:r>
              <a:rPr lang="en-US" altLang="zh-TW" dirty="0"/>
              <a:t>18bit*1024</a:t>
            </a:r>
            <a:r>
              <a:rPr lang="zh-TW" altLang="en-US" dirty="0"/>
              <a:t>深度的大量儲存空間</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393349C-FEA7-7C3A-BF62-E15A343DF6FF}"/>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332586082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E0A85-3EAA-868D-F304-D9FAA7E0CA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196C56F-DDAE-B73E-3EF8-40F6236FBC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C1D46BC-E1FF-0771-E4BB-F871C66E9DB8}"/>
              </a:ext>
            </a:extLst>
          </p:cNvPr>
          <p:cNvSpPr>
            <a:spLocks noGrp="1"/>
          </p:cNvSpPr>
          <p:nvPr>
            <p:ph type="body" idx="1"/>
          </p:nvPr>
        </p:nvSpPr>
        <p:spPr/>
        <p:txBody>
          <a:bodyPr/>
          <a:lstStyle/>
          <a:p>
            <a:r>
              <a:rPr lang="zh-TW" altLang="en-US" dirty="0"/>
              <a:t>將</a:t>
            </a:r>
            <a:r>
              <a:rPr lang="en-US" altLang="zh-TW" dirty="0"/>
              <a:t>u </a:t>
            </a:r>
            <a:r>
              <a:rPr lang="zh-TW" altLang="en-US" dirty="0"/>
              <a:t>從</a:t>
            </a:r>
            <a:r>
              <a:rPr lang="en-US" altLang="zh-TW" dirty="0" err="1"/>
              <a:t>uMEM</a:t>
            </a:r>
            <a:r>
              <a:rPr lang="zh-TW" altLang="en-US" dirty="0"/>
              <a:t> 移到 </a:t>
            </a:r>
            <a:r>
              <a:rPr lang="en-US" altLang="zh-TW" dirty="0"/>
              <a:t>seed MEM</a:t>
            </a:r>
          </a:p>
          <a:p>
            <a:br>
              <a:rPr lang="en-US" altLang="zh-TW" dirty="0"/>
            </a:br>
            <a:r>
              <a:rPr lang="en-US" altLang="zh-TW" dirty="0"/>
              <a:t>W1_packe : </a:t>
            </a:r>
            <a:r>
              <a:rPr lang="zh-TW" altLang="en-US" dirty="0"/>
              <a:t>可以將</a:t>
            </a:r>
            <a:r>
              <a:rPr lang="en-US" altLang="zh-TW" dirty="0"/>
              <a:t>8</a:t>
            </a:r>
            <a:r>
              <a:rPr lang="zh-TW" altLang="en-US" dirty="0"/>
              <a:t>與</a:t>
            </a:r>
            <a:r>
              <a:rPr lang="en-US" altLang="zh-TW" dirty="0"/>
              <a:t>9stage</a:t>
            </a:r>
            <a:r>
              <a:rPr lang="zh-TW" altLang="en-US" dirty="0"/>
              <a:t>合併，讓</a:t>
            </a:r>
            <a:r>
              <a:rPr lang="en-US" altLang="zh-TW" dirty="0"/>
              <a:t>w1</a:t>
            </a:r>
            <a:r>
              <a:rPr lang="zh-TW" altLang="en-US" dirty="0"/>
              <a:t>進入</a:t>
            </a:r>
            <a:r>
              <a:rPr lang="en-US" altLang="zh-TW" dirty="0"/>
              <a:t>encode</a:t>
            </a:r>
            <a:r>
              <a:rPr lang="zh-TW" altLang="en-US" dirty="0"/>
              <a:t>後產生</a:t>
            </a:r>
            <a:r>
              <a:rPr lang="en-US" altLang="zh-CN" dirty="0"/>
              <a:t>w1_pack</a:t>
            </a:r>
            <a:r>
              <a:rPr lang="zh-TW" altLang="en-US" dirty="0"/>
              <a:t>直接丟入</a:t>
            </a:r>
            <a:r>
              <a:rPr lang="en-US" altLang="zh-TW" dirty="0" err="1"/>
              <a:t>keccak</a:t>
            </a:r>
            <a:r>
              <a:rPr lang="zh-TW" altLang="en-US" dirty="0"/>
              <a:t>當中，可以省掉</a:t>
            </a:r>
            <a:r>
              <a:rPr lang="en-US" altLang="zh-TW" dirty="0"/>
              <a:t>64bit*96</a:t>
            </a:r>
            <a:r>
              <a:rPr lang="zh-TW" altLang="en-US" dirty="0"/>
              <a:t>深度的大量儲存空間</a:t>
            </a:r>
            <a:endParaRPr lang="en-US" altLang="zh-TW" dirty="0"/>
          </a:p>
          <a:p>
            <a:endParaRPr lang="en-US" altLang="zh-CN" dirty="0"/>
          </a:p>
          <a:p>
            <a:r>
              <a:rPr lang="en-US" altLang="zh-CN" dirty="0"/>
              <a:t>r0 : </a:t>
            </a:r>
            <a:r>
              <a:rPr lang="zh-TW" altLang="en-US" dirty="0"/>
              <a:t>用</a:t>
            </a:r>
            <a:r>
              <a:rPr lang="en-US" altLang="zh-TW" dirty="0"/>
              <a:t>||r0||</a:t>
            </a:r>
            <a:r>
              <a:rPr lang="zh-TW" altLang="en-US" dirty="0"/>
              <a:t>判斷挑戰值是否符合拒絕採樣的條件，在產生</a:t>
            </a:r>
            <a:r>
              <a:rPr lang="en-US" altLang="zh-TW" dirty="0"/>
              <a:t>r0</a:t>
            </a:r>
            <a:r>
              <a:rPr lang="zh-TW" altLang="en-US" dirty="0"/>
              <a:t>時同時計算</a:t>
            </a:r>
            <a:r>
              <a:rPr lang="en-US" altLang="zh-TW" dirty="0"/>
              <a:t>||r0||</a:t>
            </a:r>
            <a:r>
              <a:rPr lang="zh-TW" altLang="en-US" dirty="0"/>
              <a:t>，即可不用儲存</a:t>
            </a:r>
            <a:r>
              <a:rPr lang="en-US" altLang="zh-TW" dirty="0"/>
              <a:t>r0</a:t>
            </a:r>
            <a:r>
              <a:rPr lang="zh-TW" altLang="en-US" dirty="0"/>
              <a:t>資料，可以省掉</a:t>
            </a:r>
            <a:r>
              <a:rPr lang="en-US" altLang="zh-TW" dirty="0"/>
              <a:t>18bit*1024</a:t>
            </a:r>
            <a:r>
              <a:rPr lang="zh-TW" altLang="en-US" dirty="0"/>
              <a:t>深度的大量儲存空間</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3AE1296-2EE1-C329-EAE0-A55AD28F8861}"/>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195369335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F8545-CFE1-694D-8A18-FEF12B17A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0BEE3BE-ED3D-8E71-F3D4-7BFC3550D48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D0FE463-491B-5C09-9DA2-7C2F828A1226}"/>
              </a:ext>
            </a:extLst>
          </p:cNvPr>
          <p:cNvSpPr>
            <a:spLocks noGrp="1"/>
          </p:cNvSpPr>
          <p:nvPr>
            <p:ph type="body" idx="1"/>
          </p:nvPr>
        </p:nvSpPr>
        <p:spPr/>
        <p:txBody>
          <a:bodyPr/>
          <a:lstStyle/>
          <a:p>
            <a:r>
              <a:rPr lang="zh-TW" altLang="en-US" dirty="0"/>
              <a:t>將</a:t>
            </a:r>
            <a:r>
              <a:rPr lang="en-US" altLang="zh-TW" dirty="0"/>
              <a:t>u </a:t>
            </a:r>
            <a:r>
              <a:rPr lang="zh-TW" altLang="en-US" dirty="0"/>
              <a:t>從</a:t>
            </a:r>
            <a:r>
              <a:rPr lang="en-US" altLang="zh-TW" dirty="0" err="1"/>
              <a:t>uMEM</a:t>
            </a:r>
            <a:r>
              <a:rPr lang="zh-TW" altLang="en-US" dirty="0"/>
              <a:t> 移到 </a:t>
            </a:r>
            <a:r>
              <a:rPr lang="en-US" altLang="zh-TW" dirty="0"/>
              <a:t>seed MEM</a:t>
            </a:r>
          </a:p>
          <a:p>
            <a:br>
              <a:rPr lang="en-US" altLang="zh-TW" dirty="0"/>
            </a:br>
            <a:r>
              <a:rPr lang="en-US" altLang="zh-TW" dirty="0"/>
              <a:t>W1_packe : </a:t>
            </a:r>
            <a:r>
              <a:rPr lang="zh-TW" altLang="en-US" dirty="0"/>
              <a:t>可以將</a:t>
            </a:r>
            <a:r>
              <a:rPr lang="en-US" altLang="zh-TW" dirty="0"/>
              <a:t>8</a:t>
            </a:r>
            <a:r>
              <a:rPr lang="zh-TW" altLang="en-US" dirty="0"/>
              <a:t>與</a:t>
            </a:r>
            <a:r>
              <a:rPr lang="en-US" altLang="zh-TW" dirty="0"/>
              <a:t>9stage</a:t>
            </a:r>
            <a:r>
              <a:rPr lang="zh-TW" altLang="en-US" dirty="0"/>
              <a:t>合併，讓</a:t>
            </a:r>
            <a:r>
              <a:rPr lang="en-US" altLang="zh-TW" dirty="0"/>
              <a:t>w1</a:t>
            </a:r>
            <a:r>
              <a:rPr lang="zh-TW" altLang="en-US" dirty="0"/>
              <a:t>進入</a:t>
            </a:r>
            <a:r>
              <a:rPr lang="en-US" altLang="zh-TW" dirty="0"/>
              <a:t>encode</a:t>
            </a:r>
            <a:r>
              <a:rPr lang="zh-TW" altLang="en-US" dirty="0"/>
              <a:t>後產生</a:t>
            </a:r>
            <a:r>
              <a:rPr lang="en-US" altLang="zh-CN" dirty="0"/>
              <a:t>w1_pack</a:t>
            </a:r>
            <a:r>
              <a:rPr lang="zh-TW" altLang="en-US" dirty="0"/>
              <a:t>直接丟入</a:t>
            </a:r>
            <a:r>
              <a:rPr lang="en-US" altLang="zh-TW" dirty="0" err="1"/>
              <a:t>keccak</a:t>
            </a:r>
            <a:r>
              <a:rPr lang="zh-TW" altLang="en-US" dirty="0"/>
              <a:t>當中，可以省掉</a:t>
            </a:r>
            <a:r>
              <a:rPr lang="en-US" altLang="zh-TW" dirty="0"/>
              <a:t>64bit*96</a:t>
            </a:r>
            <a:r>
              <a:rPr lang="zh-TW" altLang="en-US" dirty="0"/>
              <a:t>深度的大量儲存空間</a:t>
            </a:r>
            <a:endParaRPr lang="en-US" altLang="zh-TW" dirty="0"/>
          </a:p>
          <a:p>
            <a:endParaRPr lang="en-US" altLang="zh-CN" dirty="0"/>
          </a:p>
          <a:p>
            <a:r>
              <a:rPr lang="en-US" altLang="zh-CN" dirty="0"/>
              <a:t>r0 : </a:t>
            </a:r>
            <a:r>
              <a:rPr lang="zh-TW" altLang="en-US" dirty="0"/>
              <a:t>用</a:t>
            </a:r>
            <a:r>
              <a:rPr lang="en-US" altLang="zh-TW" dirty="0"/>
              <a:t>||r0||</a:t>
            </a:r>
            <a:r>
              <a:rPr lang="zh-TW" altLang="en-US" dirty="0"/>
              <a:t>判斷挑戰值是否符合拒絕採樣的條件，在產生</a:t>
            </a:r>
            <a:r>
              <a:rPr lang="en-US" altLang="zh-TW" dirty="0"/>
              <a:t>r0</a:t>
            </a:r>
            <a:r>
              <a:rPr lang="zh-TW" altLang="en-US" dirty="0"/>
              <a:t>時同時計算</a:t>
            </a:r>
            <a:r>
              <a:rPr lang="en-US" altLang="zh-TW" dirty="0"/>
              <a:t>||r0||</a:t>
            </a:r>
            <a:r>
              <a:rPr lang="zh-TW" altLang="en-US" dirty="0"/>
              <a:t>，即可不用儲存</a:t>
            </a:r>
            <a:r>
              <a:rPr lang="en-US" altLang="zh-TW" dirty="0"/>
              <a:t>r0</a:t>
            </a:r>
            <a:r>
              <a:rPr lang="zh-TW" altLang="en-US" dirty="0"/>
              <a:t>資料，可以省掉</a:t>
            </a:r>
            <a:r>
              <a:rPr lang="en-US" altLang="zh-TW" dirty="0"/>
              <a:t>18bit*1024</a:t>
            </a:r>
            <a:r>
              <a:rPr lang="zh-TW" altLang="en-US" dirty="0"/>
              <a:t>深度的大量儲存空間</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E68B538-A440-4E67-A495-288D8804FD69}"/>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62241272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3CF0D-FD1B-E45F-6A66-626E42A575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55323F4-DA2F-9373-A5A6-A51041C49FA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1EFC998-40D7-D8C4-72ED-893ED109F189}"/>
              </a:ext>
            </a:extLst>
          </p:cNvPr>
          <p:cNvSpPr>
            <a:spLocks noGrp="1"/>
          </p:cNvSpPr>
          <p:nvPr>
            <p:ph type="body" idx="1"/>
          </p:nvPr>
        </p:nvSpPr>
        <p:spPr/>
        <p:txBody>
          <a:bodyPr/>
          <a:lstStyle/>
          <a:p>
            <a:r>
              <a:rPr lang="zh-TW" altLang="en-US" dirty="0"/>
              <a:t>將</a:t>
            </a:r>
            <a:r>
              <a:rPr lang="en-US" altLang="zh-TW" dirty="0"/>
              <a:t>pack(t1)</a:t>
            </a:r>
            <a:r>
              <a:rPr lang="zh-TW" altLang="en-US" dirty="0"/>
              <a:t>搬到</a:t>
            </a:r>
            <a:r>
              <a:rPr lang="en-US" altLang="zh-TW" dirty="0"/>
              <a:t>stage 8</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E9D2B34-0F8B-D344-24BE-CEEA54CC3ADD}"/>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1357125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996E0-7C85-B23C-2180-47F236128A8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2CF0A4-B838-B8F5-D3A3-4112D822D8C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52F0015-383B-FF05-C6E5-9AEADBFD5DB2}"/>
              </a:ext>
            </a:extLst>
          </p:cNvPr>
          <p:cNvSpPr>
            <a:spLocks noGrp="1"/>
          </p:cNvSpPr>
          <p:nvPr>
            <p:ph type="body" idx="1"/>
          </p:nvPr>
        </p:nvSpPr>
        <p:spPr/>
        <p:txBody>
          <a:bodyPr/>
          <a:lstStyle/>
          <a:p>
            <a:r>
              <a:rPr lang="zh-TW" altLang="en-US" dirty="0"/>
              <a:t>將</a:t>
            </a:r>
            <a:r>
              <a:rPr lang="en-US" altLang="zh-TW" dirty="0"/>
              <a:t>u </a:t>
            </a:r>
            <a:r>
              <a:rPr lang="zh-TW" altLang="en-US" dirty="0"/>
              <a:t>從</a:t>
            </a:r>
            <a:r>
              <a:rPr lang="en-US" altLang="zh-TW" dirty="0" err="1"/>
              <a:t>uMEM</a:t>
            </a:r>
            <a:r>
              <a:rPr lang="zh-TW" altLang="en-US" dirty="0"/>
              <a:t> 移到 </a:t>
            </a:r>
            <a:r>
              <a:rPr lang="en-US" altLang="zh-TW" dirty="0"/>
              <a:t>seed MEM</a:t>
            </a:r>
          </a:p>
          <a:p>
            <a:br>
              <a:rPr lang="en-US" altLang="zh-TW" dirty="0"/>
            </a:br>
            <a:r>
              <a:rPr lang="en-US" altLang="zh-TW" dirty="0"/>
              <a:t>W1_packe : </a:t>
            </a:r>
            <a:r>
              <a:rPr lang="zh-TW" altLang="en-US" dirty="0"/>
              <a:t>可以將</a:t>
            </a:r>
            <a:r>
              <a:rPr lang="en-US" altLang="zh-TW" dirty="0"/>
              <a:t>8</a:t>
            </a:r>
            <a:r>
              <a:rPr lang="zh-TW" altLang="en-US" dirty="0"/>
              <a:t>與</a:t>
            </a:r>
            <a:r>
              <a:rPr lang="en-US" altLang="zh-TW" dirty="0"/>
              <a:t>9stage</a:t>
            </a:r>
            <a:r>
              <a:rPr lang="zh-TW" altLang="en-US" dirty="0"/>
              <a:t>合併，讓</a:t>
            </a:r>
            <a:r>
              <a:rPr lang="en-US" altLang="zh-TW" dirty="0"/>
              <a:t>w1</a:t>
            </a:r>
            <a:r>
              <a:rPr lang="zh-TW" altLang="en-US" dirty="0"/>
              <a:t>進入</a:t>
            </a:r>
            <a:r>
              <a:rPr lang="en-US" altLang="zh-TW" dirty="0"/>
              <a:t>encode</a:t>
            </a:r>
            <a:r>
              <a:rPr lang="zh-TW" altLang="en-US" dirty="0"/>
              <a:t>後產生</a:t>
            </a:r>
            <a:r>
              <a:rPr lang="en-US" altLang="zh-CN" dirty="0"/>
              <a:t>w1_pack</a:t>
            </a:r>
            <a:r>
              <a:rPr lang="zh-TW" altLang="en-US" dirty="0"/>
              <a:t>直接丟入</a:t>
            </a:r>
            <a:r>
              <a:rPr lang="en-US" altLang="zh-TW" dirty="0" err="1"/>
              <a:t>keccak</a:t>
            </a:r>
            <a:r>
              <a:rPr lang="zh-TW" altLang="en-US" dirty="0"/>
              <a:t>當中，可以省掉</a:t>
            </a:r>
            <a:r>
              <a:rPr lang="en-US" altLang="zh-TW" dirty="0"/>
              <a:t>64bit*96</a:t>
            </a:r>
            <a:r>
              <a:rPr lang="zh-TW" altLang="en-US" dirty="0"/>
              <a:t>深度的大量儲存空間</a:t>
            </a:r>
            <a:endParaRPr lang="en-US" altLang="zh-TW" dirty="0"/>
          </a:p>
          <a:p>
            <a:endParaRPr lang="en-US" altLang="zh-CN" dirty="0"/>
          </a:p>
          <a:p>
            <a:r>
              <a:rPr lang="en-US" altLang="zh-CN" dirty="0"/>
              <a:t>r0 : </a:t>
            </a:r>
            <a:r>
              <a:rPr lang="zh-TW" altLang="en-US" dirty="0"/>
              <a:t>用</a:t>
            </a:r>
            <a:r>
              <a:rPr lang="en-US" altLang="zh-TW" dirty="0"/>
              <a:t>||r0||</a:t>
            </a:r>
            <a:r>
              <a:rPr lang="zh-TW" altLang="en-US" dirty="0"/>
              <a:t>判斷挑戰值是否符合拒絕採樣的條件，在產生</a:t>
            </a:r>
            <a:r>
              <a:rPr lang="en-US" altLang="zh-TW" dirty="0"/>
              <a:t>r0</a:t>
            </a:r>
            <a:r>
              <a:rPr lang="zh-TW" altLang="en-US" dirty="0"/>
              <a:t>時同時計算</a:t>
            </a:r>
            <a:r>
              <a:rPr lang="en-US" altLang="zh-TW" dirty="0"/>
              <a:t>||r0||</a:t>
            </a:r>
            <a:r>
              <a:rPr lang="zh-TW" altLang="en-US" dirty="0"/>
              <a:t>，即可不用儲存</a:t>
            </a:r>
            <a:r>
              <a:rPr lang="en-US" altLang="zh-TW" dirty="0"/>
              <a:t>r0</a:t>
            </a:r>
            <a:r>
              <a:rPr lang="zh-TW" altLang="en-US" dirty="0"/>
              <a:t>資料，可以省掉</a:t>
            </a:r>
            <a:r>
              <a:rPr lang="en-US" altLang="zh-TW" dirty="0"/>
              <a:t>18bit*1024</a:t>
            </a:r>
            <a:r>
              <a:rPr lang="zh-TW" altLang="en-US" dirty="0"/>
              <a:t>深度的大量儲存空間</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F0F89D7-B769-439C-6E2B-A8E0D6FE2467}"/>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396031793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81</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84</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87</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90</a:t>
            </a:fld>
            <a:endParaRPr lang="zh-CN" altLang="en-US"/>
          </a:p>
        </p:txBody>
      </p:sp>
    </p:spTree>
    <p:extLst>
      <p:ext uri="{BB962C8B-B14F-4D97-AF65-F5344CB8AC3E}">
        <p14:creationId xmlns:p14="http://schemas.microsoft.com/office/powerpoint/2010/main" val="379921030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161357879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92</a:t>
            </a:fld>
            <a:endParaRPr lang="zh-CN" altLang="en-US"/>
          </a:p>
        </p:txBody>
      </p:sp>
    </p:spTree>
    <p:extLst>
      <p:ext uri="{BB962C8B-B14F-4D97-AF65-F5344CB8AC3E}">
        <p14:creationId xmlns:p14="http://schemas.microsoft.com/office/powerpoint/2010/main" val="160387099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93</a:t>
            </a:fld>
            <a:endParaRPr lang="zh-CN" altLang="en-US"/>
          </a:p>
        </p:txBody>
      </p:sp>
    </p:spTree>
    <p:extLst>
      <p:ext uri="{BB962C8B-B14F-4D97-AF65-F5344CB8AC3E}">
        <p14:creationId xmlns:p14="http://schemas.microsoft.com/office/powerpoint/2010/main" val="285795703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94</a:t>
            </a:fld>
            <a:endParaRPr lang="zh-CN" altLang="en-US"/>
          </a:p>
        </p:txBody>
      </p:sp>
    </p:spTree>
    <p:extLst>
      <p:ext uri="{BB962C8B-B14F-4D97-AF65-F5344CB8AC3E}">
        <p14:creationId xmlns:p14="http://schemas.microsoft.com/office/powerpoint/2010/main" val="52995256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95</a:t>
            </a:fld>
            <a:endParaRPr lang="zh-CN" altLang="en-US"/>
          </a:p>
        </p:txBody>
      </p:sp>
    </p:spTree>
    <p:extLst>
      <p:ext uri="{BB962C8B-B14F-4D97-AF65-F5344CB8AC3E}">
        <p14:creationId xmlns:p14="http://schemas.microsoft.com/office/powerpoint/2010/main" val="125591740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96</a:t>
            </a:fld>
            <a:endParaRPr lang="zh-CN" altLang="en-US"/>
          </a:p>
        </p:txBody>
      </p:sp>
    </p:spTree>
    <p:extLst>
      <p:ext uri="{BB962C8B-B14F-4D97-AF65-F5344CB8AC3E}">
        <p14:creationId xmlns:p14="http://schemas.microsoft.com/office/powerpoint/2010/main" val="329360981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97</a:t>
            </a:fld>
            <a:endParaRPr lang="zh-CN" altLang="en-US"/>
          </a:p>
        </p:txBody>
      </p:sp>
    </p:spTree>
    <p:extLst>
      <p:ext uri="{BB962C8B-B14F-4D97-AF65-F5344CB8AC3E}">
        <p14:creationId xmlns:p14="http://schemas.microsoft.com/office/powerpoint/2010/main" val="301016368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98</a:t>
            </a:fld>
            <a:endParaRPr lang="zh-CN" altLang="en-US"/>
          </a:p>
        </p:txBody>
      </p:sp>
    </p:spTree>
    <p:extLst>
      <p:ext uri="{BB962C8B-B14F-4D97-AF65-F5344CB8AC3E}">
        <p14:creationId xmlns:p14="http://schemas.microsoft.com/office/powerpoint/2010/main" val="107492504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99</a:t>
            </a:fld>
            <a:endParaRPr lang="zh-CN" altLang="en-US"/>
          </a:p>
        </p:txBody>
      </p:sp>
    </p:spTree>
    <p:extLst>
      <p:ext uri="{BB962C8B-B14F-4D97-AF65-F5344CB8AC3E}">
        <p14:creationId xmlns:p14="http://schemas.microsoft.com/office/powerpoint/2010/main" val="1522887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00.xml.rels><?xml version="1.0" encoding="UTF-8" standalone="yes"?>
<Relationships xmlns="http://schemas.openxmlformats.org/package/2006/relationships"><Relationship Id="rId3" Type="http://schemas.openxmlformats.org/officeDocument/2006/relationships/image" Target="../media/image122.jpeg"/><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image" Target="../media/image124.jpg"/><Relationship Id="rId2" Type="http://schemas.openxmlformats.org/officeDocument/2006/relationships/notesSlide" Target="../notesSlides/notesSlide103.xml"/><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104.xml"/><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105.xml"/><Relationship Id="rId1" Type="http://schemas.openxmlformats.org/officeDocument/2006/relationships/slideLayout" Target="../slideLayouts/slideLayout7.xml"/><Relationship Id="rId4" Type="http://schemas.openxmlformats.org/officeDocument/2006/relationships/image" Target="../media/image127.png"/></Relationships>
</file>

<file path=ppt/slides/_rels/slide106.xml.rels><?xml version="1.0" encoding="UTF-8" standalone="yes"?>
<Relationships xmlns="http://schemas.openxmlformats.org/package/2006/relationships"><Relationship Id="rId3" Type="http://schemas.openxmlformats.org/officeDocument/2006/relationships/image" Target="../media/image128.jpeg"/><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3" Type="http://schemas.openxmlformats.org/officeDocument/2006/relationships/image" Target="../media/image129.jpg"/><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10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10.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110.xml"/><Relationship Id="rId1" Type="http://schemas.openxmlformats.org/officeDocument/2006/relationships/slideLayout" Target="../slideLayouts/slideLayout7.xml"/><Relationship Id="rId6" Type="http://schemas.openxmlformats.org/officeDocument/2006/relationships/image" Target="../media/image134.png"/><Relationship Id="rId5" Type="http://schemas.openxmlformats.org/officeDocument/2006/relationships/image" Target="../media/image133.png"/><Relationship Id="rId4" Type="http://schemas.openxmlformats.org/officeDocument/2006/relationships/image" Target="../media/image132.png"/></Relationships>
</file>

<file path=ppt/slides/_rels/slide1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2.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112.xml"/><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3" Type="http://schemas.openxmlformats.org/officeDocument/2006/relationships/image" Target="../media/image116.jpeg"/><Relationship Id="rId2" Type="http://schemas.openxmlformats.org/officeDocument/2006/relationships/notesSlide" Target="../notesSlides/notesSlide113.xml"/><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115.xml"/><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118.xml"/><Relationship Id="rId1" Type="http://schemas.openxmlformats.org/officeDocument/2006/relationships/slideLayout" Target="../slideLayouts/slideLayout7.xml"/><Relationship Id="rId4" Type="http://schemas.openxmlformats.org/officeDocument/2006/relationships/image" Target="../media/image136.png"/></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1.xml"/><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23.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123.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124.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124.xml"/><Relationship Id="rId1" Type="http://schemas.openxmlformats.org/officeDocument/2006/relationships/slideLayout" Target="../slideLayouts/slideLayout7.xml"/><Relationship Id="rId4" Type="http://schemas.openxmlformats.org/officeDocument/2006/relationships/image" Target="../media/image139.png"/></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42.png"/><Relationship Id="rId2" Type="http://schemas.openxmlformats.org/officeDocument/2006/relationships/notesSlide" Target="../notesSlides/notesSlide126.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41.png"/><Relationship Id="rId4" Type="http://schemas.openxmlformats.org/officeDocument/2006/relationships/image" Target="../media/image140.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7" Type="http://schemas.openxmlformats.org/officeDocument/2006/relationships/image" Target="../media/image46.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customXml" Target="../ink/ink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31.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65.png"/></Relationships>
</file>

<file path=ppt/slides/_rels/slide3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6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image" Target="../media/image79.png"/><Relationship Id="rId5" Type="http://schemas.openxmlformats.org/officeDocument/2006/relationships/image" Target="../media/image78.png"/><Relationship Id="rId4" Type="http://schemas.openxmlformats.org/officeDocument/2006/relationships/image" Target="../media/image77.png"/></Relationships>
</file>

<file path=ppt/slides/_rels/slide52.xml.rels><?xml version="1.0" encoding="UTF-8" standalone="yes"?>
<Relationships xmlns="http://schemas.openxmlformats.org/package/2006/relationships"><Relationship Id="rId8" Type="http://schemas.openxmlformats.org/officeDocument/2006/relationships/image" Target="../media/image84.jpeg"/><Relationship Id="rId3" Type="http://schemas.openxmlformats.org/officeDocument/2006/relationships/image" Target="../media/image111.png"/><Relationship Id="rId7" Type="http://schemas.openxmlformats.org/officeDocument/2006/relationships/image" Target="../media/image83.png"/><Relationship Id="rId2" Type="http://schemas.openxmlformats.org/officeDocument/2006/relationships/notesSlide" Target="../notesSlides/notesSlide52.xml"/><Relationship Id="rId1" Type="http://schemas.openxmlformats.org/officeDocument/2006/relationships/slideLayout" Target="../slideLayouts/slideLayout7.xml"/><Relationship Id="rId6" Type="http://schemas.openxmlformats.org/officeDocument/2006/relationships/image" Target="../media/image82.png"/><Relationship Id="rId5" Type="http://schemas.openxmlformats.org/officeDocument/2006/relationships/image" Target="../media/image81.jpeg"/><Relationship Id="rId4" Type="http://schemas.openxmlformats.org/officeDocument/2006/relationships/image" Target="../media/image80.png"/></Relationships>
</file>

<file path=ppt/slides/_rels/slide5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54.xml"/><Relationship Id="rId1" Type="http://schemas.openxmlformats.org/officeDocument/2006/relationships/slideLayout" Target="../slideLayouts/slideLayout7.xml"/><Relationship Id="rId4" Type="http://schemas.openxmlformats.org/officeDocument/2006/relationships/image" Target="../media/image87.png"/></Relationships>
</file>

<file path=ppt/slides/_rels/slide5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55.xml"/><Relationship Id="rId1" Type="http://schemas.openxmlformats.org/officeDocument/2006/relationships/slideLayout" Target="../slideLayouts/slideLayout7.xml"/><Relationship Id="rId5" Type="http://schemas.openxmlformats.org/officeDocument/2006/relationships/image" Target="../media/image86.png"/><Relationship Id="rId4" Type="http://schemas.openxmlformats.org/officeDocument/2006/relationships/image" Target="../media/image89.png"/></Relationships>
</file>

<file path=ppt/slides/_rels/slide5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56.xml"/><Relationship Id="rId1" Type="http://schemas.openxmlformats.org/officeDocument/2006/relationships/slideLayout" Target="../slideLayouts/slideLayout7.xml"/><Relationship Id="rId4" Type="http://schemas.openxmlformats.org/officeDocument/2006/relationships/image" Target="../media/image86.png"/></Relationships>
</file>

<file path=ppt/slides/_rels/slide5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notesSlide" Target="../notesSlides/notesSlide58.xml"/><Relationship Id="rId1" Type="http://schemas.openxmlformats.org/officeDocument/2006/relationships/slideLayout" Target="../slideLayouts/slideLayout7.xml"/><Relationship Id="rId6" Type="http://schemas.openxmlformats.org/officeDocument/2006/relationships/image" Target="../media/image84.jpeg"/><Relationship Id="rId5" Type="http://schemas.openxmlformats.org/officeDocument/2006/relationships/image" Target="../media/image83.png"/><Relationship Id="rId4" Type="http://schemas.openxmlformats.org/officeDocument/2006/relationships/image" Target="../media/image82.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92.jpg"/></Relationships>
</file>

<file path=ppt/slides/_rels/slide72.xml.rels><?xml version="1.0" encoding="UTF-8" standalone="yes"?>
<Relationships xmlns="http://schemas.openxmlformats.org/package/2006/relationships"><Relationship Id="rId3" Type="http://schemas.openxmlformats.org/officeDocument/2006/relationships/image" Target="../media/image93.jp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94.jpg"/></Relationships>
</file>

<file path=ppt/slides/_rels/slide73.xml.rels><?xml version="1.0" encoding="UTF-8" standalone="yes"?>
<Relationships xmlns="http://schemas.openxmlformats.org/package/2006/relationships"><Relationship Id="rId3" Type="http://schemas.openxmlformats.org/officeDocument/2006/relationships/image" Target="../media/image95.png"/><Relationship Id="rId7" Type="http://schemas.openxmlformats.org/officeDocument/2006/relationships/image" Target="../media/image99.png"/><Relationship Id="rId2" Type="http://schemas.openxmlformats.org/officeDocument/2006/relationships/notesSlide" Target="../notesSlides/notesSlide73.xml"/><Relationship Id="rId1" Type="http://schemas.openxmlformats.org/officeDocument/2006/relationships/slideLayout" Target="../slideLayouts/slideLayout7.xml"/><Relationship Id="rId6" Type="http://schemas.openxmlformats.org/officeDocument/2006/relationships/image" Target="../media/image98.png"/><Relationship Id="rId5" Type="http://schemas.openxmlformats.org/officeDocument/2006/relationships/image" Target="../media/image97.png"/><Relationship Id="rId4" Type="http://schemas.openxmlformats.org/officeDocument/2006/relationships/image" Target="../media/image96.png"/></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82.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82.xml"/><Relationship Id="rId1" Type="http://schemas.openxmlformats.org/officeDocument/2006/relationships/slideLayout" Target="../slideLayouts/slideLayout7.xml"/><Relationship Id="rId4" Type="http://schemas.openxmlformats.org/officeDocument/2006/relationships/image" Target="../media/image101.png"/></Relationships>
</file>

<file path=ppt/slides/_rels/slide83.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86.xml"/><Relationship Id="rId1" Type="http://schemas.openxmlformats.org/officeDocument/2006/relationships/slideLayout" Target="../slideLayouts/slideLayout7.xml"/><Relationship Id="rId5" Type="http://schemas.openxmlformats.org/officeDocument/2006/relationships/image" Target="../media/image107.png"/><Relationship Id="rId4" Type="http://schemas.openxmlformats.org/officeDocument/2006/relationships/image" Target="../media/image106.png"/></Relationships>
</file>

<file path=ppt/slides/_rels/slide87.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87.xml"/><Relationship Id="rId1" Type="http://schemas.openxmlformats.org/officeDocument/2006/relationships/slideLayout" Target="../slideLayouts/slideLayout7.xml"/><Relationship Id="rId4" Type="http://schemas.openxmlformats.org/officeDocument/2006/relationships/image" Target="../media/image109.png"/></Relationships>
</file>

<file path=ppt/slides/_rels/slide88.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88.xml"/><Relationship Id="rId1" Type="http://schemas.openxmlformats.org/officeDocument/2006/relationships/slideLayout" Target="../slideLayouts/slideLayout7.xml"/><Relationship Id="rId4" Type="http://schemas.openxmlformats.org/officeDocument/2006/relationships/image" Target="../media/image112.png"/></Relationships>
</file>

<file path=ppt/slides/_rels/slide89.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89.xml"/><Relationship Id="rId1" Type="http://schemas.openxmlformats.org/officeDocument/2006/relationships/slideLayout" Target="../slideLayouts/slideLayout7.xml"/><Relationship Id="rId4" Type="http://schemas.openxmlformats.org/officeDocument/2006/relationships/image" Target="../media/image11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1.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116.jpeg"/><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118.jpg"/><Relationship Id="rId2" Type="http://schemas.openxmlformats.org/officeDocument/2006/relationships/notesSlide" Target="../notesSlides/notesSlide95.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3" Type="http://schemas.openxmlformats.org/officeDocument/2006/relationships/image" Target="../media/image119.jpeg"/><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image" Target="../media/image121.jpg"/><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6"/>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39654319"/>
                </p:ext>
              </p:extLst>
            </p:nvPr>
          </p:nvGraphicFramePr>
          <p:xfrm>
            <a:off x="4679464" y="4973964"/>
            <a:ext cx="5010150" cy="2667001"/>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1"/>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100</a:t>
            </a:fld>
            <a:endParaRPr lang="zh-CN" altLang="en-US" dirty="0"/>
          </a:p>
        </p:txBody>
      </p:sp>
      <p:sp>
        <p:nvSpPr>
          <p:cNvPr id="7" name="文字方塊 6">
            <a:extLst>
              <a:ext uri="{FF2B5EF4-FFF2-40B4-BE49-F238E27FC236}">
                <a16:creationId xmlns:a16="http://schemas.microsoft.com/office/drawing/2014/main" id="{396C6EE7-27C6-41A2-AE20-68659E890333}"/>
              </a:ext>
            </a:extLst>
          </p:cNvPr>
          <p:cNvSpPr txBox="1"/>
          <p:nvPr/>
        </p:nvSpPr>
        <p:spPr>
          <a:xfrm>
            <a:off x="267300" y="3182044"/>
            <a:ext cx="2510624" cy="3539430"/>
          </a:xfrm>
          <a:prstGeom prst="rect">
            <a:avLst/>
          </a:prstGeom>
          <a:noFill/>
        </p:spPr>
        <p:txBody>
          <a:bodyPr wrap="none" rtlCol="0">
            <a:spAutoFit/>
          </a:bodyPr>
          <a:lstStyle/>
          <a:p>
            <a:r>
              <a:rPr lang="en-US" altLang="zh-TW" sz="1000" b="1" dirty="0">
                <a:latin typeface="Times New Roman" panose="02020603050405020304" pitchFamily="18" charset="0"/>
                <a:cs typeface="Times New Roman" panose="02020603050405020304" pitchFamily="18" charset="0"/>
              </a:rPr>
              <a:t>Sign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s_round_0_in : </a:t>
            </a:r>
          </a:p>
          <a:p>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s_round_1_in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round_0:0],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[8-1:0]}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s_round_2_in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round_1:0],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[16-1:0]}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s_round_3_in : </a:t>
            </a:r>
          </a:p>
          <a:p>
            <a:r>
              <a:rPr lang="en-US" altLang="zh-TW" sz="800" dirty="0">
                <a:latin typeface="Times New Roman" panose="02020603050405020304" pitchFamily="18" charset="0"/>
                <a:cs typeface="Times New Roman" panose="02020603050405020304" pitchFamily="18" charset="0"/>
              </a:rPr>
              <a:t>{</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round_2:0],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[24-1:0]}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s_round_4_in : </a:t>
            </a:r>
          </a:p>
          <a:p>
            <a:r>
              <a:rPr lang="en-US" altLang="zh-TW" sz="800" dirty="0">
                <a:latin typeface="Times New Roman" panose="02020603050405020304" pitchFamily="18" charset="0"/>
                <a:cs typeface="Times New Roman" panose="02020603050405020304" pitchFamily="18" charset="0"/>
              </a:rPr>
              <a:t>{792'd0,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[255:0],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[32-1:0]}: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st_round_0_in : </a:t>
            </a:r>
          </a:p>
          <a:p>
            <a:r>
              <a:rPr lang="en-US" altLang="zh-TW" sz="800" dirty="0">
                <a:latin typeface="Times New Roman" panose="02020603050405020304" pitchFamily="18" charset="0"/>
                <a:cs typeface="Times New Roman" panose="02020603050405020304" pitchFamily="18" charset="0"/>
              </a:rPr>
              <a:t>{{(32 - 8){1'b0}},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1088 - 8]}</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st_round_1_in : </a:t>
            </a:r>
          </a:p>
          <a:p>
            <a:r>
              <a:rPr lang="en-US" altLang="zh-TW" sz="800" dirty="0">
                <a:latin typeface="Times New Roman" panose="02020603050405020304" pitchFamily="18" charset="0"/>
                <a:cs typeface="Times New Roman" panose="02020603050405020304" pitchFamily="18" charset="0"/>
              </a:rPr>
              <a:t>{{(32 - 16){1'b0}},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1088 - 16]}</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st_round_2_in : </a:t>
            </a:r>
          </a:p>
          <a:p>
            <a:r>
              <a:rPr lang="en-US" altLang="zh-TW" sz="800" dirty="0">
                <a:latin typeface="Times New Roman" panose="02020603050405020304" pitchFamily="18" charset="0"/>
                <a:cs typeface="Times New Roman" panose="02020603050405020304" pitchFamily="18" charset="0"/>
              </a:rPr>
              <a:t>{{(32 - 24){1'b0}},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1088 - 24]}</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st_round_3_in : </a:t>
            </a:r>
          </a:p>
          <a:p>
            <a:r>
              <a:rPr lang="en-US" altLang="zh-TW" sz="800" dirty="0">
                <a:latin typeface="Times New Roman" panose="02020603050405020304" pitchFamily="18" charset="0"/>
                <a:cs typeface="Times New Roman" panose="02020603050405020304" pitchFamily="18" charset="0"/>
              </a:rPr>
              <a:t>{{(32 - 32){1'b0}},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1088 - 32]}</a:t>
            </a:r>
            <a:endParaRPr lang="zh-TW" altLang="en-US" sz="8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B68F2A3-9E3C-4A86-8E72-46C990E45C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6041" y="719475"/>
            <a:ext cx="8640000" cy="6045000"/>
          </a:xfrm>
          <a:prstGeom prst="rect">
            <a:avLst/>
          </a:prstGeom>
        </p:spPr>
      </p:pic>
    </p:spTree>
    <p:extLst>
      <p:ext uri="{BB962C8B-B14F-4D97-AF65-F5344CB8AC3E}">
        <p14:creationId xmlns:p14="http://schemas.microsoft.com/office/powerpoint/2010/main" val="140353166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101</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3047968941"/>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addr_y0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181729128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102</a:t>
            </a:fld>
            <a:endParaRPr lang="zh-CN" altLang="en-US" dirty="0"/>
          </a:p>
        </p:txBody>
      </p:sp>
      <p:pic>
        <p:nvPicPr>
          <p:cNvPr id="4" name="圖片 3">
            <a:extLst>
              <a:ext uri="{FF2B5EF4-FFF2-40B4-BE49-F238E27FC236}">
                <a16:creationId xmlns:a16="http://schemas.microsoft.com/office/drawing/2014/main" id="{217695E9-BBCD-46A1-A9D9-2F9ADACC993A}"/>
              </a:ext>
            </a:extLst>
          </p:cNvPr>
          <p:cNvPicPr>
            <a:picLocks noChangeAspect="1"/>
          </p:cNvPicPr>
          <p:nvPr/>
        </p:nvPicPr>
        <p:blipFill>
          <a:blip r:embed="rId3"/>
          <a:stretch>
            <a:fillRect/>
          </a:stretch>
        </p:blipFill>
        <p:spPr>
          <a:xfrm>
            <a:off x="336000" y="1620143"/>
            <a:ext cx="11520000" cy="3617714"/>
          </a:xfrm>
          <a:prstGeom prst="rect">
            <a:avLst/>
          </a:prstGeom>
        </p:spPr>
      </p:pic>
    </p:spTree>
    <p:extLst>
      <p:ext uri="{BB962C8B-B14F-4D97-AF65-F5344CB8AC3E}">
        <p14:creationId xmlns:p14="http://schemas.microsoft.com/office/powerpoint/2010/main" val="153514379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challenge </a:t>
            </a:r>
            <a:r>
              <a:rPr lang="zh-TW" altLang="en-US" dirty="0">
                <a:latin typeface="Times New Roman" panose="02020603050405020304" pitchFamily="18" charset="0"/>
                <a:cs typeface="Times New Roman" panose="02020603050405020304" pitchFamily="18" charset="0"/>
              </a:rPr>
              <a:t>𝑐</a:t>
            </a:r>
            <a:r>
              <a:rPr lang="en-US" altLang="zh-TW" dirty="0">
                <a:latin typeface="Times New Roman" panose="02020603050405020304" pitchFamily="18" charset="0"/>
                <a:cs typeface="Times New Roman" panose="02020603050405020304" pitchFamily="18" charset="0"/>
              </a:rPr>
              <a:t>c based on the commitment </a:t>
            </a:r>
            <a:r>
              <a:rPr lang="zh-TW" altLang="en-US" dirty="0">
                <a:latin typeface="Times New Roman" panose="02020603050405020304" pitchFamily="18" charset="0"/>
                <a:cs typeface="Times New Roman" panose="02020603050405020304" pitchFamily="18" charset="0"/>
              </a:rPr>
              <a:t>𝑤</a:t>
            </a:r>
            <a:r>
              <a:rPr lang="en-US" altLang="zh-TW" dirty="0">
                <a:latin typeface="Times New Roman" panose="02020603050405020304" pitchFamily="18" charset="0"/>
                <a:cs typeface="Times New Roman" panose="02020603050405020304" pitchFamily="18" charset="0"/>
              </a:rPr>
              <a:t>1 and the message to be signed, represented by </a:t>
            </a:r>
            <a:r>
              <a:rPr lang="zh-TW" altLang="en-US" dirty="0">
                <a:latin typeface="Times New Roman" panose="02020603050405020304" pitchFamily="18" charset="0"/>
                <a:cs typeface="Times New Roman" panose="02020603050405020304" pitchFamily="18" charset="0"/>
              </a:rPr>
              <a:t>𝜇</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SIB_mode</a:t>
            </a:r>
            <a:r>
              <a:rPr lang="en-US" altLang="zh-TW" dirty="0">
                <a:latin typeface="Times New Roman" panose="02020603050405020304" pitchFamily="18" charset="0"/>
                <a:cs typeface="Times New Roman" panose="02020603050405020304" pitchFamily="18" charset="0"/>
              </a:rPr>
              <a:t> (3)</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c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58A20B5C-429C-4042-A709-F60FB643FC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59039"/>
            <a:ext cx="6480000" cy="3490659"/>
          </a:xfrm>
          <a:prstGeom prst="rect">
            <a:avLst/>
          </a:prstGeom>
        </p:spPr>
      </p:pic>
    </p:spTree>
    <p:extLst>
      <p:ext uri="{BB962C8B-B14F-4D97-AF65-F5344CB8AC3E}">
        <p14:creationId xmlns:p14="http://schemas.microsoft.com/office/powerpoint/2010/main" val="37536398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104</a:t>
            </a:fld>
            <a:endParaRPr lang="zh-CN" altLang="en-US" dirty="0"/>
          </a:p>
        </p:txBody>
      </p:sp>
      <p:pic>
        <p:nvPicPr>
          <p:cNvPr id="13" name="圖片 12">
            <a:extLst>
              <a:ext uri="{FF2B5EF4-FFF2-40B4-BE49-F238E27FC236}">
                <a16:creationId xmlns:a16="http://schemas.microsoft.com/office/drawing/2014/main" id="{7DEB79C6-689D-4A21-9ED8-951A70AD5733}"/>
              </a:ext>
            </a:extLst>
          </p:cNvPr>
          <p:cNvPicPr>
            <a:picLocks noChangeAspect="1"/>
          </p:cNvPicPr>
          <p:nvPr/>
        </p:nvPicPr>
        <p:blipFill>
          <a:blip r:embed="rId3"/>
          <a:stretch>
            <a:fillRect/>
          </a:stretch>
        </p:blipFill>
        <p:spPr>
          <a:xfrm>
            <a:off x="1389993" y="804594"/>
            <a:ext cx="9412013" cy="5572903"/>
          </a:xfrm>
          <a:prstGeom prst="rect">
            <a:avLst/>
          </a:prstGeom>
        </p:spPr>
      </p:pic>
    </p:spTree>
    <p:extLst>
      <p:ext uri="{BB962C8B-B14F-4D97-AF65-F5344CB8AC3E}">
        <p14:creationId xmlns:p14="http://schemas.microsoft.com/office/powerpoint/2010/main" val="182859466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pic>
        <p:nvPicPr>
          <p:cNvPr id="14" name="圖片 13">
            <a:extLst>
              <a:ext uri="{FF2B5EF4-FFF2-40B4-BE49-F238E27FC236}">
                <a16:creationId xmlns:a16="http://schemas.microsoft.com/office/drawing/2014/main" id="{9A6D0E5F-A1EB-47D0-AF66-EE9156DC823A}"/>
              </a:ext>
            </a:extLst>
          </p:cNvPr>
          <p:cNvPicPr>
            <a:picLocks noChangeAspect="1"/>
          </p:cNvPicPr>
          <p:nvPr/>
        </p:nvPicPr>
        <p:blipFill>
          <a:blip r:embed="rId3"/>
          <a:stretch>
            <a:fillRect/>
          </a:stretch>
        </p:blipFill>
        <p:spPr>
          <a:xfrm>
            <a:off x="854390" y="1230078"/>
            <a:ext cx="3093726" cy="4103921"/>
          </a:xfrm>
          <a:prstGeom prst="rect">
            <a:avLst/>
          </a:prstGeom>
        </p:spPr>
      </p:pic>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105</a:t>
            </a:fld>
            <a:endParaRPr lang="zh-CN" altLang="en-US" dirty="0"/>
          </a:p>
        </p:txBody>
      </p:sp>
      <p:pic>
        <p:nvPicPr>
          <p:cNvPr id="4" name="圖片 3">
            <a:extLst>
              <a:ext uri="{FF2B5EF4-FFF2-40B4-BE49-F238E27FC236}">
                <a16:creationId xmlns:a16="http://schemas.microsoft.com/office/drawing/2014/main" id="{E28812A8-2274-4E38-901D-99764E7FEE2E}"/>
              </a:ext>
            </a:extLst>
          </p:cNvPr>
          <p:cNvPicPr>
            <a:picLocks noChangeAspect="1"/>
          </p:cNvPicPr>
          <p:nvPr/>
        </p:nvPicPr>
        <p:blipFill>
          <a:blip r:embed="rId4"/>
          <a:stretch>
            <a:fillRect/>
          </a:stretch>
        </p:blipFill>
        <p:spPr>
          <a:xfrm>
            <a:off x="4762049" y="971347"/>
            <a:ext cx="6716519" cy="5114050"/>
          </a:xfrm>
          <a:prstGeom prst="rect">
            <a:avLst/>
          </a:prstGeom>
        </p:spPr>
      </p:pic>
      <p:sp>
        <p:nvSpPr>
          <p:cNvPr id="5" name="矩形 4">
            <a:extLst>
              <a:ext uri="{FF2B5EF4-FFF2-40B4-BE49-F238E27FC236}">
                <a16:creationId xmlns:a16="http://schemas.microsoft.com/office/drawing/2014/main" id="{AE4B2BC1-F1AF-4486-B8D6-5114DB327F84}"/>
              </a:ext>
            </a:extLst>
          </p:cNvPr>
          <p:cNvSpPr/>
          <p:nvPr/>
        </p:nvSpPr>
        <p:spPr>
          <a:xfrm>
            <a:off x="8564880" y="4551045"/>
            <a:ext cx="2047240" cy="960756"/>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2B84158B-D689-42DB-9898-97C262A6AF30}"/>
              </a:ext>
            </a:extLst>
          </p:cNvPr>
          <p:cNvSpPr/>
          <p:nvPr/>
        </p:nvSpPr>
        <p:spPr>
          <a:xfrm>
            <a:off x="8639174" y="4293870"/>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8A3778DE-16A1-4ECB-8EDD-59AC724BDECE}"/>
              </a:ext>
            </a:extLst>
          </p:cNvPr>
          <p:cNvSpPr/>
          <p:nvPr/>
        </p:nvSpPr>
        <p:spPr>
          <a:xfrm>
            <a:off x="7840908" y="2824921"/>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a:extLst>
              <a:ext uri="{FF2B5EF4-FFF2-40B4-BE49-F238E27FC236}">
                <a16:creationId xmlns:a16="http://schemas.microsoft.com/office/drawing/2014/main" id="{869B2466-9BA2-4F01-9111-7F559E0EFFFD}"/>
              </a:ext>
            </a:extLst>
          </p:cNvPr>
          <p:cNvSpPr/>
          <p:nvPr/>
        </p:nvSpPr>
        <p:spPr>
          <a:xfrm>
            <a:off x="1714428" y="2448560"/>
            <a:ext cx="1516452" cy="304359"/>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a16="http://schemas.microsoft.com/office/drawing/2014/main" id="{26DDABB2-9D3B-4C05-B597-1A0FC6C37431}"/>
              </a:ext>
            </a:extLst>
          </p:cNvPr>
          <p:cNvSpPr/>
          <p:nvPr/>
        </p:nvSpPr>
        <p:spPr>
          <a:xfrm>
            <a:off x="1714428" y="418678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18389C38-8A73-4E28-9687-272B4CFD511A}"/>
              </a:ext>
            </a:extLst>
          </p:cNvPr>
          <p:cNvSpPr/>
          <p:nvPr/>
        </p:nvSpPr>
        <p:spPr>
          <a:xfrm>
            <a:off x="1714428" y="493205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C88AA101-43C4-4CD1-B43A-5093C5812BC5}"/>
              </a:ext>
            </a:extLst>
          </p:cNvPr>
          <p:cNvSpPr/>
          <p:nvPr/>
        </p:nvSpPr>
        <p:spPr>
          <a:xfrm>
            <a:off x="8639174" y="3810952"/>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23">
            <a:extLst>
              <a:ext uri="{FF2B5EF4-FFF2-40B4-BE49-F238E27FC236}">
                <a16:creationId xmlns:a16="http://schemas.microsoft.com/office/drawing/2014/main" id="{9804ED6D-107D-4CBF-A96A-F529CA274D57}"/>
              </a:ext>
            </a:extLst>
          </p:cNvPr>
          <p:cNvSpPr/>
          <p:nvPr/>
        </p:nvSpPr>
        <p:spPr>
          <a:xfrm>
            <a:off x="8639174" y="5526085"/>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5" name="接點: 弧形 24">
            <a:extLst>
              <a:ext uri="{FF2B5EF4-FFF2-40B4-BE49-F238E27FC236}">
                <a16:creationId xmlns:a16="http://schemas.microsoft.com/office/drawing/2014/main" id="{A9C6B377-90FB-4DCF-929C-431BC9218184}"/>
              </a:ext>
            </a:extLst>
          </p:cNvPr>
          <p:cNvCxnSpPr>
            <a:stCxn id="24" idx="1"/>
            <a:endCxn id="23" idx="1"/>
          </p:cNvCxnSpPr>
          <p:nvPr/>
        </p:nvCxnSpPr>
        <p:spPr>
          <a:xfrm rot="10800000">
            <a:off x="8639174" y="3930016"/>
            <a:ext cx="12700" cy="1715133"/>
          </a:xfrm>
          <a:prstGeom prst="curvedConnector3">
            <a:avLst>
              <a:gd name="adj1" fmla="val 1800000"/>
            </a:avLst>
          </a:prstGeom>
          <a:ln w="12700">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接點: 弧形 26">
            <a:extLst>
              <a:ext uri="{FF2B5EF4-FFF2-40B4-BE49-F238E27FC236}">
                <a16:creationId xmlns:a16="http://schemas.microsoft.com/office/drawing/2014/main" id="{C34F95EC-C87C-428E-A5A4-599C5F60E127}"/>
              </a:ext>
            </a:extLst>
          </p:cNvPr>
          <p:cNvCxnSpPr>
            <a:stCxn id="11" idx="3"/>
            <a:endCxn id="10" idx="3"/>
          </p:cNvCxnSpPr>
          <p:nvPr/>
        </p:nvCxnSpPr>
        <p:spPr>
          <a:xfrm>
            <a:off x="8650534" y="2943984"/>
            <a:ext cx="798266" cy="1468949"/>
          </a:xfrm>
          <a:prstGeom prst="curvedConnector3">
            <a:avLst>
              <a:gd name="adj1" fmla="val 128637"/>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6809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106</a:t>
            </a:fld>
            <a:endParaRPr lang="zh-CN" altLang="en-US" dirty="0"/>
          </a:p>
        </p:txBody>
      </p:sp>
      <p:pic>
        <p:nvPicPr>
          <p:cNvPr id="10" name="圖片 9">
            <a:extLst>
              <a:ext uri="{FF2B5EF4-FFF2-40B4-BE49-F238E27FC236}">
                <a16:creationId xmlns:a16="http://schemas.microsoft.com/office/drawing/2014/main" id="{26AAE8D0-35B0-474A-B8E9-87794EFB01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46424" y="1041700"/>
            <a:ext cx="7402376" cy="4917140"/>
          </a:xfrm>
          <a:prstGeom prst="rect">
            <a:avLst/>
          </a:prstGeom>
        </p:spPr>
      </p:pic>
    </p:spTree>
    <p:extLst>
      <p:ext uri="{BB962C8B-B14F-4D97-AF65-F5344CB8AC3E}">
        <p14:creationId xmlns:p14="http://schemas.microsoft.com/office/powerpoint/2010/main" val="292350569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107</a:t>
            </a:fld>
            <a:endParaRPr lang="zh-CN" altLang="en-US" dirty="0"/>
          </a:p>
        </p:txBody>
      </p:sp>
      <p:pic>
        <p:nvPicPr>
          <p:cNvPr id="5" name="圖片 4">
            <a:extLst>
              <a:ext uri="{FF2B5EF4-FFF2-40B4-BE49-F238E27FC236}">
                <a16:creationId xmlns:a16="http://schemas.microsoft.com/office/drawing/2014/main" id="{4358B9D5-E2A2-4B93-B57E-E855C27DF8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000" y="851295"/>
            <a:ext cx="10080000" cy="5687340"/>
          </a:xfrm>
          <a:prstGeom prst="rect">
            <a:avLst/>
          </a:prstGeom>
        </p:spPr>
      </p:pic>
    </p:spTree>
    <p:extLst>
      <p:ext uri="{BB962C8B-B14F-4D97-AF65-F5344CB8AC3E}">
        <p14:creationId xmlns:p14="http://schemas.microsoft.com/office/powerpoint/2010/main" val="415748354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108</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84929869"/>
              </p:ext>
            </p:extLst>
          </p:nvPr>
        </p:nvGraphicFramePr>
        <p:xfrm>
          <a:off x="1602712" y="793479"/>
          <a:ext cx="8986576" cy="5271042"/>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ci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addr_ci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addr_cj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15201915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109</a:t>
            </a:fld>
            <a:endParaRPr lang="zh-CN" altLang="en-US" dirty="0"/>
          </a:p>
        </p:txBody>
      </p:sp>
      <p:pic>
        <p:nvPicPr>
          <p:cNvPr id="3" name="圖片 2">
            <a:extLst>
              <a:ext uri="{FF2B5EF4-FFF2-40B4-BE49-F238E27FC236}">
                <a16:creationId xmlns:a16="http://schemas.microsoft.com/office/drawing/2014/main" id="{7E20EB6A-A8FC-4792-B4CC-13EBB46C25D1}"/>
              </a:ext>
            </a:extLst>
          </p:cNvPr>
          <p:cNvPicPr>
            <a:picLocks noChangeAspect="1"/>
          </p:cNvPicPr>
          <p:nvPr/>
        </p:nvPicPr>
        <p:blipFill>
          <a:blip r:embed="rId3"/>
          <a:stretch>
            <a:fillRect/>
          </a:stretch>
        </p:blipFill>
        <p:spPr>
          <a:xfrm>
            <a:off x="720898" y="1141820"/>
            <a:ext cx="10800000" cy="4574359"/>
          </a:xfrm>
          <a:prstGeom prst="rect">
            <a:avLst/>
          </a:prstGeom>
        </p:spPr>
      </p:pic>
    </p:spTree>
    <p:extLst>
      <p:ext uri="{BB962C8B-B14F-4D97-AF65-F5344CB8AC3E}">
        <p14:creationId xmlns:p14="http://schemas.microsoft.com/office/powerpoint/2010/main" val="3747156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454461" cy="400110"/>
            <a:chOff x="568442" y="319364"/>
            <a:chExt cx="34544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3569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How to Use a Testing Platform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110</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6101927"/>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Folder Structure :</a:t>
            </a:r>
            <a:br>
              <a:rPr lang="en-US" altLang="zh-TW" dirty="0">
                <a:latin typeface="Times New Roman" panose="02020603050405020304" pitchFamily="18" charset="0"/>
                <a:cs typeface="Times New Roman" panose="02020603050405020304" pitchFamily="18" charset="0"/>
              </a:rPr>
            </a:br>
            <a:r>
              <a:rPr lang="en-US" altLang="zh-TW" dirty="0" err="1">
                <a:latin typeface="Times New Roman" panose="02020603050405020304" pitchFamily="18" charset="0"/>
                <a:cs typeface="Times New Roman" panose="02020603050405020304" pitchFamily="18" charset="0"/>
              </a:rPr>
              <a:t>ML_DSA_syn</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rPr>
              <a:t>Module_Test_py</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module_name</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(ex.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ExpandA</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SampleInBall</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File :</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test data from ML_DSA_44_excellent_final_clean.py</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Compare with the Memory storage results in the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module_name_testbench_test_code.txt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Verilog for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testing from module_name.py</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sym typeface="Wingdings" panose="05000000000000000000" pitchFamily="2" charset="2"/>
              </a:rPr>
              <a:t>module_name.py  Main test Python file</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EB67576-E41E-4065-87FA-9883B3392C24}"/>
              </a:ext>
            </a:extLst>
          </p:cNvPr>
          <p:cNvPicPr>
            <a:picLocks noChangeAspect="1"/>
          </p:cNvPicPr>
          <p:nvPr/>
        </p:nvPicPr>
        <p:blipFill>
          <a:blip r:embed="rId3"/>
          <a:stretch>
            <a:fillRect/>
          </a:stretch>
        </p:blipFill>
        <p:spPr>
          <a:xfrm>
            <a:off x="1102191" y="5083949"/>
            <a:ext cx="3864448" cy="1424880"/>
          </a:xfrm>
          <a:prstGeom prst="rect">
            <a:avLst/>
          </a:prstGeom>
        </p:spPr>
      </p:pic>
      <p:pic>
        <p:nvPicPr>
          <p:cNvPr id="5" name="圖片 4">
            <a:extLst>
              <a:ext uri="{FF2B5EF4-FFF2-40B4-BE49-F238E27FC236}">
                <a16:creationId xmlns:a16="http://schemas.microsoft.com/office/drawing/2014/main" id="{5CA79DFE-A2D5-4F35-82FB-48AB9ACB7247}"/>
              </a:ext>
            </a:extLst>
          </p:cNvPr>
          <p:cNvPicPr>
            <a:picLocks noChangeAspect="1"/>
          </p:cNvPicPr>
          <p:nvPr/>
        </p:nvPicPr>
        <p:blipFill>
          <a:blip r:embed="rId4"/>
          <a:stretch>
            <a:fillRect/>
          </a:stretch>
        </p:blipFill>
        <p:spPr>
          <a:xfrm>
            <a:off x="5178955" y="5021932"/>
            <a:ext cx="1502771" cy="1486897"/>
          </a:xfrm>
          <a:prstGeom prst="rect">
            <a:avLst/>
          </a:prstGeom>
        </p:spPr>
      </p:pic>
      <p:pic>
        <p:nvPicPr>
          <p:cNvPr id="6" name="圖片 5">
            <a:extLst>
              <a:ext uri="{FF2B5EF4-FFF2-40B4-BE49-F238E27FC236}">
                <a16:creationId xmlns:a16="http://schemas.microsoft.com/office/drawing/2014/main" id="{4F78CE25-0DBC-4A3C-A558-1D8BF4C90F84}"/>
              </a:ext>
            </a:extLst>
          </p:cNvPr>
          <p:cNvPicPr>
            <a:picLocks noChangeAspect="1"/>
          </p:cNvPicPr>
          <p:nvPr/>
        </p:nvPicPr>
        <p:blipFill>
          <a:blip r:embed="rId5"/>
          <a:stretch>
            <a:fillRect/>
          </a:stretch>
        </p:blipFill>
        <p:spPr>
          <a:xfrm>
            <a:off x="6894042" y="4955356"/>
            <a:ext cx="2182372" cy="1553473"/>
          </a:xfrm>
          <a:prstGeom prst="rect">
            <a:avLst/>
          </a:prstGeom>
        </p:spPr>
      </p:pic>
      <p:pic>
        <p:nvPicPr>
          <p:cNvPr id="8" name="圖片 7">
            <a:extLst>
              <a:ext uri="{FF2B5EF4-FFF2-40B4-BE49-F238E27FC236}">
                <a16:creationId xmlns:a16="http://schemas.microsoft.com/office/drawing/2014/main" id="{D5248A2A-7C15-4700-A2F5-5F6624D5709C}"/>
              </a:ext>
            </a:extLst>
          </p:cNvPr>
          <p:cNvPicPr>
            <a:picLocks noChangeAspect="1"/>
          </p:cNvPicPr>
          <p:nvPr/>
        </p:nvPicPr>
        <p:blipFill>
          <a:blip r:embed="rId6"/>
          <a:stretch>
            <a:fillRect/>
          </a:stretch>
        </p:blipFill>
        <p:spPr>
          <a:xfrm>
            <a:off x="9288730" y="4576852"/>
            <a:ext cx="2182372" cy="1902448"/>
          </a:xfrm>
          <a:prstGeom prst="rect">
            <a:avLst/>
          </a:prstGeom>
        </p:spPr>
      </p:pic>
    </p:spTree>
    <p:extLst>
      <p:ext uri="{BB962C8B-B14F-4D97-AF65-F5344CB8AC3E}">
        <p14:creationId xmlns:p14="http://schemas.microsoft.com/office/powerpoint/2010/main" val="169051430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7E88904-1E76-1CD6-22DC-07E68B5DACB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4D697D55-F824-A66D-FFA1-249B60742A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7F46F87-0DC9-AC92-0C48-E743160B0109}"/>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MACC</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5F1C13B-75C3-C595-91A0-5DE0943CC9A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9CB4F692-F05E-7664-622F-B81C1E39CA3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52ED1C7-EA46-F185-124C-9B5CCABDF85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2866ED-4C6A-A6E6-4ACD-47356326503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B3A0D80-A78D-D97C-7C80-915F3F2D3094}"/>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32032EA1-A002-CCF9-C75D-A90C012ADFC4}"/>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40B045A9-6D9C-60DB-0AC5-AC8F954A9CCF}"/>
              </a:ext>
            </a:extLst>
          </p:cNvPr>
          <p:cNvSpPr>
            <a:spLocks noGrp="1"/>
          </p:cNvSpPr>
          <p:nvPr>
            <p:ph type="sldNum" sz="quarter" idx="12"/>
          </p:nvPr>
        </p:nvSpPr>
        <p:spPr/>
        <p:txBody>
          <a:bodyPr/>
          <a:lstStyle/>
          <a:p>
            <a:fld id="{565CE74E-AB26-4998-AD42-012C4C1AD076}" type="slidenum">
              <a:rPr lang="zh-CN" altLang="en-US" smtClean="0"/>
              <a:t>111</a:t>
            </a:fld>
            <a:endParaRPr lang="zh-CN" altLang="en-US"/>
          </a:p>
        </p:txBody>
      </p:sp>
    </p:spTree>
    <p:extLst>
      <p:ext uri="{BB962C8B-B14F-4D97-AF65-F5344CB8AC3E}">
        <p14:creationId xmlns:p14="http://schemas.microsoft.com/office/powerpoint/2010/main" val="57449409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BAFCE5C-1B03-F896-419A-63501EDFF85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3389F2-9C5E-A03D-A1C5-DE3C1370ABBC}"/>
              </a:ext>
            </a:extLst>
          </p:cNvPr>
          <p:cNvGrpSpPr/>
          <p:nvPr/>
        </p:nvGrpSpPr>
        <p:grpSpPr>
          <a:xfrm>
            <a:off x="568443" y="319365"/>
            <a:ext cx="3489791" cy="400110"/>
            <a:chOff x="568442" y="319364"/>
            <a:chExt cx="3489791" cy="400111"/>
          </a:xfrm>
        </p:grpSpPr>
        <p:sp>
          <p:nvSpPr>
            <p:cNvPr id="55" name="文本框 23">
              <a:extLst>
                <a:ext uri="{FF2B5EF4-FFF2-40B4-BE49-F238E27FC236}">
                  <a16:creationId xmlns:a16="http://schemas.microsoft.com/office/drawing/2014/main" id="{16471840-B855-03FA-EE9C-2B6C7D43EF08}"/>
                </a:ext>
              </a:extLst>
            </p:cNvPr>
            <p:cNvSpPr txBox="1"/>
            <p:nvPr/>
          </p:nvSpPr>
          <p:spPr>
            <a:xfrm>
              <a:off x="665958" y="319364"/>
              <a:ext cx="339227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MACC (Multiply-Accumulate)</a:t>
              </a:r>
            </a:p>
          </p:txBody>
        </p:sp>
        <p:sp>
          <p:nvSpPr>
            <p:cNvPr id="56" name="等腰三角形 55">
              <a:extLst>
                <a:ext uri="{FF2B5EF4-FFF2-40B4-BE49-F238E27FC236}">
                  <a16:creationId xmlns:a16="http://schemas.microsoft.com/office/drawing/2014/main" id="{E30A6CC6-492B-4995-0B03-F88746B257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AB7C64-8736-779A-24B6-2ECFB1FAD06E}"/>
              </a:ext>
            </a:extLst>
          </p:cNvPr>
          <p:cNvSpPr>
            <a:spLocks noGrp="1"/>
          </p:cNvSpPr>
          <p:nvPr>
            <p:ph type="sldNum" sz="quarter" idx="12"/>
          </p:nvPr>
        </p:nvSpPr>
        <p:spPr/>
        <p:txBody>
          <a:bodyPr/>
          <a:lstStyle/>
          <a:p>
            <a:fld id="{565CE74E-AB26-4998-AD42-012C4C1AD076}" type="slidenum">
              <a:rPr lang="zh-CN" altLang="en-US" smtClean="0"/>
              <a:t>112</a:t>
            </a:fld>
            <a:endParaRPr lang="zh-CN" altLang="en-US" dirty="0"/>
          </a:p>
        </p:txBody>
      </p:sp>
      <p:sp>
        <p:nvSpPr>
          <p:cNvPr id="8" name="文字方塊 7">
            <a:extLst>
              <a:ext uri="{FF2B5EF4-FFF2-40B4-BE49-F238E27FC236}">
                <a16:creationId xmlns:a16="http://schemas.microsoft.com/office/drawing/2014/main" id="{9245A0B4-CE54-B642-5358-E244DE1D9BC3}"/>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F8356694-A3C8-76A7-92AA-38D3835BE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140156930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0EB9F71-DFDB-D72C-DC6B-4321F78E3A9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8E4EA21-F365-51D8-F924-D8EF445C61CD}"/>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E4A43588-C74D-6166-BF58-50553756613C}"/>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38C7A484-1E9A-2478-C54A-15D19B64FC6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43EBC09-43A4-02C5-D092-4132F9E98AE0}"/>
              </a:ext>
            </a:extLst>
          </p:cNvPr>
          <p:cNvSpPr>
            <a:spLocks noGrp="1"/>
          </p:cNvSpPr>
          <p:nvPr>
            <p:ph type="sldNum" sz="quarter" idx="12"/>
          </p:nvPr>
        </p:nvSpPr>
        <p:spPr/>
        <p:txBody>
          <a:bodyPr/>
          <a:lstStyle/>
          <a:p>
            <a:fld id="{565CE74E-AB26-4998-AD42-012C4C1AD076}" type="slidenum">
              <a:rPr lang="zh-CN" altLang="en-US" smtClean="0"/>
              <a:t>113</a:t>
            </a:fld>
            <a:endParaRPr lang="zh-CN" altLang="en-US" dirty="0"/>
          </a:p>
        </p:txBody>
      </p:sp>
      <p:pic>
        <p:nvPicPr>
          <p:cNvPr id="5" name="圖片 4">
            <a:extLst>
              <a:ext uri="{FF2B5EF4-FFF2-40B4-BE49-F238E27FC236}">
                <a16:creationId xmlns:a16="http://schemas.microsoft.com/office/drawing/2014/main" id="{B132ACA9-9D04-D595-9A19-11A2B6A56E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57114656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3452F87-1BD6-429E-8352-AC08057CA99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994D0F-BABE-CE8F-734A-4E9D72C08499}"/>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D50BC036-3BF5-0280-A039-E6FFC596297D}"/>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1A66BED-F1C1-D944-D072-54310F2BFA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2FF0DC35-EF1D-4500-7A83-7E4AE3C3E78E}"/>
              </a:ext>
            </a:extLst>
          </p:cNvPr>
          <p:cNvSpPr>
            <a:spLocks noGrp="1"/>
          </p:cNvSpPr>
          <p:nvPr>
            <p:ph type="sldNum" sz="quarter" idx="12"/>
          </p:nvPr>
        </p:nvSpPr>
        <p:spPr/>
        <p:txBody>
          <a:bodyPr/>
          <a:lstStyle/>
          <a:p>
            <a:fld id="{565CE74E-AB26-4998-AD42-012C4C1AD076}" type="slidenum">
              <a:rPr lang="zh-CN" altLang="en-US" smtClean="0"/>
              <a:t>114</a:t>
            </a:fld>
            <a:endParaRPr lang="zh-CN" altLang="en-US" dirty="0"/>
          </a:p>
        </p:txBody>
      </p:sp>
      <p:graphicFrame>
        <p:nvGraphicFramePr>
          <p:cNvPr id="9" name="表格 8">
            <a:extLst>
              <a:ext uri="{FF2B5EF4-FFF2-40B4-BE49-F238E27FC236}">
                <a16:creationId xmlns:a16="http://schemas.microsoft.com/office/drawing/2014/main" id="{09F7DC66-94B1-1911-5574-BDEAB9E01E22}"/>
              </a:ext>
            </a:extLst>
          </p:cNvPr>
          <p:cNvGraphicFramePr>
            <a:graphicFrameLocks noGrp="1"/>
          </p:cNvGraphicFramePr>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04128600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B81CF5E-35EC-F844-9B47-89D5D39E664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28775D-6E24-5368-F96B-ED6C4285FB94}"/>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B30D1439-EE16-5538-0628-0AD2D08D8D7B}"/>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AB68AFD6-086B-0D04-743B-0673A64EC97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D8A8B61-5434-8371-5624-4A7FC74CC013}"/>
              </a:ext>
            </a:extLst>
          </p:cNvPr>
          <p:cNvSpPr>
            <a:spLocks noGrp="1"/>
          </p:cNvSpPr>
          <p:nvPr>
            <p:ph type="sldNum" sz="quarter" idx="12"/>
          </p:nvPr>
        </p:nvSpPr>
        <p:spPr/>
        <p:txBody>
          <a:bodyPr/>
          <a:lstStyle/>
          <a:p>
            <a:fld id="{565CE74E-AB26-4998-AD42-012C4C1AD076}" type="slidenum">
              <a:rPr lang="zh-CN" altLang="en-US" smtClean="0"/>
              <a:t>115</a:t>
            </a:fld>
            <a:endParaRPr lang="zh-CN" altLang="en-US" dirty="0"/>
          </a:p>
        </p:txBody>
      </p:sp>
      <p:pic>
        <p:nvPicPr>
          <p:cNvPr id="4" name="圖片 3">
            <a:extLst>
              <a:ext uri="{FF2B5EF4-FFF2-40B4-BE49-F238E27FC236}">
                <a16:creationId xmlns:a16="http://schemas.microsoft.com/office/drawing/2014/main" id="{E0655827-9F97-FDBA-C7E8-28E78AA0FC5D}"/>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363642553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Future Optimization</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116</a:t>
            </a:fld>
            <a:endParaRPr lang="zh-CN" altLang="en-US" dirty="0"/>
          </a:p>
        </p:txBody>
      </p:sp>
    </p:spTree>
    <p:extLst>
      <p:ext uri="{BB962C8B-B14F-4D97-AF65-F5344CB8AC3E}">
        <p14:creationId xmlns:p14="http://schemas.microsoft.com/office/powerpoint/2010/main" val="210113574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908957" cy="400110"/>
            <a:chOff x="568442" y="319364"/>
            <a:chExt cx="90895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8114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117</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When the Sampler is activated, after the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 is received by the Sampler (equivalent to the Sampler receiving a pulse signal of </a:t>
            </a:r>
            <a:r>
              <a:rPr lang="en-US" altLang="zh-TW" dirty="0" err="1">
                <a:latin typeface="Times New Roman" panose="02020603050405020304" pitchFamily="18" charset="0"/>
                <a:cs typeface="Times New Roman" panose="02020603050405020304" pitchFamily="18" charset="0"/>
              </a:rPr>
              <a:t>sampler_in_ready</a:t>
            </a:r>
            <a:r>
              <a:rPr lang="en-US" altLang="zh-TW" dirty="0">
                <a:latin typeface="Times New Roman" panose="02020603050405020304" pitchFamily="18" charset="0"/>
                <a:cs typeface="Times New Roman" panose="02020603050405020304" pitchFamily="18" charset="0"/>
              </a:rPr>
              <a:t>), it immediately performs the squeeze operation. Upon receiving the squeeze signal, it can instantly transmit the valid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68710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134979" cy="400110"/>
            <a:chOff x="568442" y="319364"/>
            <a:chExt cx="113497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0374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118</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Integrate the four sub-modules of the Sampler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multiplexers used with a right shift register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 (</a:t>
            </a:r>
            <a:r>
              <a:rPr lang="en-US" altLang="zh-TW" dirty="0" err="1">
                <a:latin typeface="Times New Roman" panose="02020603050405020304" pitchFamily="18" charset="0"/>
                <a:cs typeface="Times New Roman" panose="02020603050405020304" pitchFamily="18" charset="0"/>
              </a:rPr>
              <a:t>ExpandS</a:t>
            </a:r>
            <a:r>
              <a:rPr lang="en-US" altLang="zh-TW" dirty="0">
                <a:latin typeface="Times New Roman" panose="02020603050405020304" pitchFamily="18" charset="0"/>
                <a:cs typeface="Times New Roman" panose="02020603050405020304" pitchFamily="18" charset="0"/>
              </a:rPr>
              <a:t>)</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32AF742D-8E5C-421F-807C-60296E485A76}"/>
              </a:ext>
            </a:extLst>
          </p:cNvPr>
          <p:cNvPicPr>
            <a:picLocks noChangeAspect="1"/>
          </p:cNvPicPr>
          <p:nvPr/>
        </p:nvPicPr>
        <p:blipFill>
          <a:blip r:embed="rId3"/>
          <a:stretch>
            <a:fillRect/>
          </a:stretch>
        </p:blipFill>
        <p:spPr>
          <a:xfrm>
            <a:off x="870179" y="3861077"/>
            <a:ext cx="5225821" cy="2786031"/>
          </a:xfrm>
          <a:prstGeom prst="rect">
            <a:avLst/>
          </a:prstGeom>
        </p:spPr>
      </p:pic>
      <p:pic>
        <p:nvPicPr>
          <p:cNvPr id="9" name="圖片 8">
            <a:extLst>
              <a:ext uri="{FF2B5EF4-FFF2-40B4-BE49-F238E27FC236}">
                <a16:creationId xmlns:a16="http://schemas.microsoft.com/office/drawing/2014/main" id="{51BD2A82-210C-43CA-B2B2-3D9F5F02D854}"/>
              </a:ext>
            </a:extLst>
          </p:cNvPr>
          <p:cNvPicPr>
            <a:picLocks noChangeAspect="1"/>
          </p:cNvPicPr>
          <p:nvPr/>
        </p:nvPicPr>
        <p:blipFill>
          <a:blip r:embed="rId4"/>
          <a:stretch>
            <a:fillRect/>
          </a:stretch>
        </p:blipFill>
        <p:spPr>
          <a:xfrm>
            <a:off x="6784647" y="3861077"/>
            <a:ext cx="3935270" cy="2786031"/>
          </a:xfrm>
          <a:prstGeom prst="rect">
            <a:avLst/>
          </a:prstGeom>
        </p:spPr>
      </p:pic>
    </p:spTree>
    <p:extLst>
      <p:ext uri="{BB962C8B-B14F-4D97-AF65-F5344CB8AC3E}">
        <p14:creationId xmlns:p14="http://schemas.microsoft.com/office/powerpoint/2010/main" val="235575015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4742" cy="400110"/>
            <a:chOff x="568442" y="319364"/>
            <a:chExt cx="143474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37226"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Data_Mem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119</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031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120</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75975001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121</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122</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Apr. 2024.</a:t>
            </a:r>
            <a:endParaRPr lang="en-US" altLang="zh-TW" dirty="0">
              <a:solidFill>
                <a:srgbClr val="FF0000"/>
              </a:solidFill>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123</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124</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125</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126</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438" y="719138"/>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438" y="719138"/>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4043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720898" y="929558"/>
            <a:ext cx="9788915" cy="3885936"/>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transforms polynomial multiplication into “pointwise multiplication," accelerating polynomial multiplication operations.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Cooley-Tukey decomposition is used for NTT and Gentleman-Sande decomposition for INTT in a butterfly architecture.</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adopts a Radix-2 Multi-path Delay Commutator (MDC) FFT, using 8 Butterfly Units (BU) to process data with N = 256.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3555707" cy="400110"/>
            <a:chOff x="568442" y="319364"/>
            <a:chExt cx="3555707" cy="400111"/>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345819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Number Theoretic Transform (NTT) is defined as: </a:t>
            </a:r>
            <a:endParaRPr lang="zh-TW" altLang="en-US"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Cooley-Tukey decomposition: </a:t>
            </a:r>
            <a:endParaRPr lang="zh-TW" altLang="en-US"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2" y="2459996"/>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14910"/>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9" y="4370414"/>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11942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transformed coefficients are:</a:t>
            </a:r>
            <a:endParaRPr lang="zh-TW" altLang="en-US"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488757"/>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3640665" cy="400110"/>
            <a:chOff x="568442" y="319364"/>
            <a:chExt cx="3640665" cy="400111"/>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3543149"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Inverse Number Theoretic Transform (INTT) is given by: </a:t>
            </a:r>
            <a:endParaRPr lang="zh-TW" altLang="en-US"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Gentleman-Sande decomposition: </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inverse transform coefficients are:</a:t>
            </a:r>
            <a:endParaRPr lang="zh-TW" altLang="en-US"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48466"/>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1" y="4517373"/>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635857" cy="400110"/>
            <a:chOff x="568442" y="319364"/>
            <a:chExt cx="3635857" cy="400111"/>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53834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6556141" y="1862215"/>
            <a:ext cx="5040000" cy="1598133"/>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6556141" y="4198162"/>
            <a:ext cx="5040000" cy="1602936"/>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2338367" y="4535344"/>
            <a:ext cx="2443504" cy="919291"/>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2338367" y="2127519"/>
            <a:ext cx="1981200" cy="919291"/>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52975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996806" cy="400110"/>
            <a:chOff x="568442" y="319364"/>
            <a:chExt cx="49968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89929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688111064"/>
              </p:ext>
            </p:extLst>
          </p:nvPr>
        </p:nvGraphicFramePr>
        <p:xfrm>
          <a:off x="5154001" y="1356532"/>
          <a:ext cx="6810650" cy="4344150"/>
        </p:xfrm>
        <a:graphic>
          <a:graphicData uri="http://schemas.openxmlformats.org/drawingml/2006/table">
            <a:tbl>
              <a:tblPr firstRow="1" bandRow="1">
                <a:tableStyleId>{5C22544A-7EE6-4342-B048-85BDC9FD1C3A}</a:tableStyleId>
              </a:tblPr>
              <a:tblGrid>
                <a:gridCol w="1172908">
                  <a:extLst>
                    <a:ext uri="{9D8B030D-6E8A-4147-A177-3AD203B41FA5}">
                      <a16:colId xmlns:a16="http://schemas.microsoft.com/office/drawing/2014/main" val="3145363978"/>
                    </a:ext>
                  </a:extLst>
                </a:gridCol>
                <a:gridCol w="581891">
                  <a:extLst>
                    <a:ext uri="{9D8B030D-6E8A-4147-A177-3AD203B41FA5}">
                      <a16:colId xmlns:a16="http://schemas.microsoft.com/office/drawing/2014/main" val="3288777230"/>
                    </a:ext>
                  </a:extLst>
                </a:gridCol>
                <a:gridCol w="969818">
                  <a:extLst>
                    <a:ext uri="{9D8B030D-6E8A-4147-A177-3AD203B41FA5}">
                      <a16:colId xmlns:a16="http://schemas.microsoft.com/office/drawing/2014/main" val="2851598383"/>
                    </a:ext>
                  </a:extLst>
                </a:gridCol>
                <a:gridCol w="4086033">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width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pic>
        <p:nvPicPr>
          <p:cNvPr id="3" name="圖片 2">
            <a:extLst>
              <a:ext uri="{FF2B5EF4-FFF2-40B4-BE49-F238E27FC236}">
                <a16:creationId xmlns:a16="http://schemas.microsoft.com/office/drawing/2014/main" id="{900255BC-8560-B9C9-E3A6-CD1E1820CC17}"/>
              </a:ext>
            </a:extLst>
          </p:cNvPr>
          <p:cNvPicPr>
            <a:picLocks noChangeAspect="1"/>
          </p:cNvPicPr>
          <p:nvPr/>
        </p:nvPicPr>
        <p:blipFill>
          <a:blip r:embed="rId3"/>
          <a:srcRect l="2437" r="2535"/>
          <a:stretch/>
        </p:blipFill>
        <p:spPr>
          <a:xfrm>
            <a:off x="312517" y="2205561"/>
            <a:ext cx="4653023" cy="2646091"/>
          </a:xfrm>
          <a:prstGeom prst="rect">
            <a:avLst/>
          </a:prstGeom>
        </p:spPr>
      </p:pic>
    </p:spTree>
    <p:extLst>
      <p:ext uri="{BB962C8B-B14F-4D97-AF65-F5344CB8AC3E}">
        <p14:creationId xmlns:p14="http://schemas.microsoft.com/office/powerpoint/2010/main" val="1750399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097B1-6735-D540-0FB6-CD604222AD7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015FEE-3BCA-4BA7-5371-A2BA5E462128}"/>
              </a:ext>
            </a:extLst>
          </p:cNvPr>
          <p:cNvGrpSpPr/>
          <p:nvPr/>
        </p:nvGrpSpPr>
        <p:grpSpPr>
          <a:xfrm>
            <a:off x="568443" y="319365"/>
            <a:ext cx="4939226" cy="400110"/>
            <a:chOff x="568442" y="319364"/>
            <a:chExt cx="4939226" cy="400111"/>
          </a:xfrm>
        </p:grpSpPr>
        <p:sp>
          <p:nvSpPr>
            <p:cNvPr id="55" name="文本框 23">
              <a:extLst>
                <a:ext uri="{FF2B5EF4-FFF2-40B4-BE49-F238E27FC236}">
                  <a16:creationId xmlns:a16="http://schemas.microsoft.com/office/drawing/2014/main" id="{F8C7ED89-BD5C-1507-5B8E-10138CE02C46}"/>
                </a:ext>
              </a:extLst>
            </p:cNvPr>
            <p:cNvSpPr txBox="1"/>
            <p:nvPr/>
          </p:nvSpPr>
          <p:spPr>
            <a:xfrm>
              <a:off x="665958" y="319364"/>
              <a:ext cx="484171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Task Assignment Table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B70CEC9-77B1-0FD6-EED0-A0D94A9DE9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C69E790-B4E2-92C9-C96F-E79672CF9627}"/>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graphicFrame>
        <p:nvGraphicFramePr>
          <p:cNvPr id="9" name="表格 8">
            <a:extLst>
              <a:ext uri="{FF2B5EF4-FFF2-40B4-BE49-F238E27FC236}">
                <a16:creationId xmlns:a16="http://schemas.microsoft.com/office/drawing/2014/main" id="{35CE82DE-0AB6-B415-6954-4D1574880943}"/>
              </a:ext>
            </a:extLst>
          </p:cNvPr>
          <p:cNvGraphicFramePr>
            <a:graphicFrameLocks noGrp="1"/>
          </p:cNvGraphicFramePr>
          <p:nvPr>
            <p:extLst>
              <p:ext uri="{D42A27DB-BD31-4B8C-83A1-F6EECF244321}">
                <p14:modId xmlns:p14="http://schemas.microsoft.com/office/powerpoint/2010/main" val="2433624727"/>
              </p:ext>
            </p:extLst>
          </p:nvPr>
        </p:nvGraphicFramePr>
        <p:xfrm>
          <a:off x="2288881" y="1427652"/>
          <a:ext cx="6810650" cy="4344150"/>
        </p:xfrm>
        <a:graphic>
          <a:graphicData uri="http://schemas.openxmlformats.org/drawingml/2006/table">
            <a:tbl>
              <a:tblPr firstRow="1" bandRow="1">
                <a:tableStyleId>{5C22544A-7EE6-4342-B048-85BDC9FD1C3A}</a:tableStyleId>
              </a:tblPr>
              <a:tblGrid>
                <a:gridCol w="1230088">
                  <a:extLst>
                    <a:ext uri="{9D8B030D-6E8A-4147-A177-3AD203B41FA5}">
                      <a16:colId xmlns:a16="http://schemas.microsoft.com/office/drawing/2014/main" val="3145363978"/>
                    </a:ext>
                  </a:extLst>
                </a:gridCol>
                <a:gridCol w="366767">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4170490">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spTree>
    <p:extLst>
      <p:ext uri="{BB962C8B-B14F-4D97-AF65-F5344CB8AC3E}">
        <p14:creationId xmlns:p14="http://schemas.microsoft.com/office/powerpoint/2010/main" val="26416428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320065" cy="400110"/>
            <a:chOff x="568442" y="319364"/>
            <a:chExt cx="332006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22254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5636229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734135" cy="400110"/>
            <a:chOff x="568442" y="319364"/>
            <a:chExt cx="273413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63661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5" name="圖片 4">
            <a:extLst>
              <a:ext uri="{FF2B5EF4-FFF2-40B4-BE49-F238E27FC236}">
                <a16:creationId xmlns:a16="http://schemas.microsoft.com/office/drawing/2014/main" id="{8CA95077-4CEF-4D64-95AC-FA4B67255AAE}"/>
              </a:ext>
            </a:extLst>
          </p:cNvPr>
          <p:cNvPicPr>
            <a:picLocks noChangeAspect="1"/>
          </p:cNvPicPr>
          <p:nvPr/>
        </p:nvPicPr>
        <p:blipFill rotWithShape="1">
          <a:blip r:embed="rId3"/>
          <a:srcRect l="231" r="-1"/>
          <a:stretch/>
        </p:blipFill>
        <p:spPr>
          <a:xfrm>
            <a:off x="336000" y="1070749"/>
            <a:ext cx="11520000" cy="4992427"/>
          </a:xfrm>
          <a:prstGeom prst="rect">
            <a:avLst/>
          </a:prstGeom>
        </p:spPr>
      </p:pic>
    </p:spTree>
    <p:extLst>
      <p:ext uri="{BB962C8B-B14F-4D97-AF65-F5344CB8AC3E}">
        <p14:creationId xmlns:p14="http://schemas.microsoft.com/office/powerpoint/2010/main" val="3894012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83215" cy="400110"/>
            <a:chOff x="568442" y="319364"/>
            <a:chExt cx="288321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856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pic>
        <p:nvPicPr>
          <p:cNvPr id="4" name="圖片 3">
            <a:extLst>
              <a:ext uri="{FF2B5EF4-FFF2-40B4-BE49-F238E27FC236}">
                <a16:creationId xmlns:a16="http://schemas.microsoft.com/office/drawing/2014/main" id="{2E16898C-9326-4B43-A3CB-E0D901DF294B}"/>
              </a:ext>
            </a:extLst>
          </p:cNvPr>
          <p:cNvPicPr>
            <a:picLocks noChangeAspect="1"/>
          </p:cNvPicPr>
          <p:nvPr/>
        </p:nvPicPr>
        <p:blipFill>
          <a:blip r:embed="rId3"/>
          <a:stretch>
            <a:fillRect/>
          </a:stretch>
        </p:blipFill>
        <p:spPr>
          <a:xfrm>
            <a:off x="572859" y="1059718"/>
            <a:ext cx="11046281" cy="1822938"/>
          </a:xfrm>
          <a:prstGeom prst="rect">
            <a:avLst/>
          </a:prstGeom>
        </p:spPr>
      </p:pic>
      <p:pic>
        <p:nvPicPr>
          <p:cNvPr id="6" name="圖片 5">
            <a:extLst>
              <a:ext uri="{FF2B5EF4-FFF2-40B4-BE49-F238E27FC236}">
                <a16:creationId xmlns:a16="http://schemas.microsoft.com/office/drawing/2014/main" id="{5DB694EC-FF89-4563-90A5-14D849EEE37F}"/>
              </a:ext>
            </a:extLst>
          </p:cNvPr>
          <p:cNvPicPr>
            <a:picLocks noChangeAspect="1"/>
          </p:cNvPicPr>
          <p:nvPr/>
        </p:nvPicPr>
        <p:blipFill>
          <a:blip r:embed="rId4"/>
          <a:stretch>
            <a:fillRect/>
          </a:stretch>
        </p:blipFill>
        <p:spPr>
          <a:xfrm>
            <a:off x="1684797" y="3154319"/>
            <a:ext cx="8566961" cy="2540070"/>
          </a:xfrm>
          <a:prstGeom prst="rect">
            <a:avLst/>
          </a:prstGeom>
        </p:spPr>
      </p:pic>
      <p:sp>
        <p:nvSpPr>
          <p:cNvPr id="7" name="矩形 6">
            <a:extLst>
              <a:ext uri="{FF2B5EF4-FFF2-40B4-BE49-F238E27FC236}">
                <a16:creationId xmlns:a16="http://schemas.microsoft.com/office/drawing/2014/main" id="{5A4809B5-8351-497F-88FD-BD08A8753125}"/>
              </a:ext>
            </a:extLst>
          </p:cNvPr>
          <p:cNvSpPr/>
          <p:nvPr/>
        </p:nvSpPr>
        <p:spPr>
          <a:xfrm>
            <a:off x="8374380" y="538734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48E87B2C-7736-4B34-A141-CC2884268815}"/>
              </a:ext>
            </a:extLst>
          </p:cNvPr>
          <p:cNvSpPr/>
          <p:nvPr/>
        </p:nvSpPr>
        <p:spPr>
          <a:xfrm>
            <a:off x="10848975" y="239077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endCxn id="7" idx="0"/>
          </p:cNvCxnSpPr>
          <p:nvPr/>
        </p:nvCxnSpPr>
        <p:spPr>
          <a:xfrm>
            <a:off x="9306560" y="5387340"/>
            <a:ext cx="65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7" idx="0"/>
            <a:endCxn id="11" idx="2"/>
          </p:cNvCxnSpPr>
          <p:nvPr/>
        </p:nvCxnSpPr>
        <p:spPr>
          <a:xfrm flipV="1">
            <a:off x="9313069" y="2754630"/>
            <a:ext cx="1837849" cy="26327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6619875" y="127063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52600" y="41148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91289" y="1634490"/>
            <a:ext cx="4230529" cy="24803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13556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3" name="圖片 2">
            <a:extLst>
              <a:ext uri="{FF2B5EF4-FFF2-40B4-BE49-F238E27FC236}">
                <a16:creationId xmlns:a16="http://schemas.microsoft.com/office/drawing/2014/main" id="{E5B9F581-92B7-4069-8D01-0827F0B12D87}"/>
              </a:ext>
            </a:extLst>
          </p:cNvPr>
          <p:cNvPicPr>
            <a:picLocks noChangeAspect="1"/>
          </p:cNvPicPr>
          <p:nvPr/>
        </p:nvPicPr>
        <p:blipFill>
          <a:blip r:embed="rId3"/>
          <a:stretch>
            <a:fillRect/>
          </a:stretch>
        </p:blipFill>
        <p:spPr>
          <a:xfrm>
            <a:off x="336000" y="938637"/>
            <a:ext cx="11520000" cy="4980725"/>
          </a:xfrm>
          <a:prstGeom prst="rect">
            <a:avLst/>
          </a:prstGeom>
        </p:spPr>
      </p:pic>
    </p:spTree>
    <p:extLst>
      <p:ext uri="{BB962C8B-B14F-4D97-AF65-F5344CB8AC3E}">
        <p14:creationId xmlns:p14="http://schemas.microsoft.com/office/powerpoint/2010/main" val="21416151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pic>
        <p:nvPicPr>
          <p:cNvPr id="10" name="圖片 9">
            <a:extLst>
              <a:ext uri="{FF2B5EF4-FFF2-40B4-BE49-F238E27FC236}">
                <a16:creationId xmlns:a16="http://schemas.microsoft.com/office/drawing/2014/main" id="{920DC1AB-3E43-4A17-A7C5-1E02AB245226}"/>
              </a:ext>
            </a:extLst>
          </p:cNvPr>
          <p:cNvPicPr>
            <a:picLocks noChangeAspect="1"/>
          </p:cNvPicPr>
          <p:nvPr/>
        </p:nvPicPr>
        <p:blipFill>
          <a:blip r:embed="rId3"/>
          <a:stretch>
            <a:fillRect/>
          </a:stretch>
        </p:blipFill>
        <p:spPr>
          <a:xfrm>
            <a:off x="1041082" y="3836231"/>
            <a:ext cx="10080000" cy="2224903"/>
          </a:xfrm>
          <a:prstGeom prst="rect">
            <a:avLst/>
          </a:prstGeom>
        </p:spPr>
      </p:pic>
      <p:pic>
        <p:nvPicPr>
          <p:cNvPr id="3" name="圖片 2">
            <a:extLst>
              <a:ext uri="{FF2B5EF4-FFF2-40B4-BE49-F238E27FC236}">
                <a16:creationId xmlns:a16="http://schemas.microsoft.com/office/drawing/2014/main" id="{16176280-DB49-48EA-A884-5C583D3E92C2}"/>
              </a:ext>
            </a:extLst>
          </p:cNvPr>
          <p:cNvPicPr>
            <a:picLocks noChangeAspect="1"/>
          </p:cNvPicPr>
          <p:nvPr/>
        </p:nvPicPr>
        <p:blipFill>
          <a:blip r:embed="rId4"/>
          <a:stretch>
            <a:fillRect/>
          </a:stretch>
        </p:blipFill>
        <p:spPr>
          <a:xfrm>
            <a:off x="1041082" y="833941"/>
            <a:ext cx="10080000" cy="2551898"/>
          </a:xfrm>
          <a:prstGeom prst="rect">
            <a:avLst/>
          </a:prstGeom>
        </p:spPr>
      </p:pic>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11" name="矩形 10">
            <a:extLst>
              <a:ext uri="{FF2B5EF4-FFF2-40B4-BE49-F238E27FC236}">
                <a16:creationId xmlns:a16="http://schemas.microsoft.com/office/drawing/2014/main" id="{48E87B2C-7736-4B34-A141-CC2884268815}"/>
              </a:ext>
            </a:extLst>
          </p:cNvPr>
          <p:cNvSpPr/>
          <p:nvPr/>
        </p:nvSpPr>
        <p:spPr>
          <a:xfrm>
            <a:off x="7580316" y="2109890"/>
            <a:ext cx="687384" cy="419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cxnSpLocks/>
          </p:cNvCxnSpPr>
          <p:nvPr/>
        </p:nvCxnSpPr>
        <p:spPr>
          <a:xfrm flipH="1" flipV="1">
            <a:off x="9995975" y="5855970"/>
            <a:ext cx="6510" cy="80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26" idx="0"/>
            <a:endCxn id="11" idx="2"/>
          </p:cNvCxnSpPr>
          <p:nvPr/>
        </p:nvCxnSpPr>
        <p:spPr>
          <a:xfrm flipH="1" flipV="1">
            <a:off x="7924008" y="2529840"/>
            <a:ext cx="2078477" cy="334131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4909184" y="862964"/>
            <a:ext cx="676275" cy="4133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42440" y="50546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81129" y="1276350"/>
            <a:ext cx="2566193" cy="377825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A8E3B5F9-70C3-4071-A646-0BA2A2C2AC7A}"/>
              </a:ext>
            </a:extLst>
          </p:cNvPr>
          <p:cNvSpPr/>
          <p:nvPr/>
        </p:nvSpPr>
        <p:spPr>
          <a:xfrm>
            <a:off x="9063796" y="5871152"/>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15058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281127" cy="400110"/>
            <a:chOff x="568442" y="319364"/>
            <a:chExt cx="228112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18361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For a 46-bit value s, modular reduction is performed recursively by exploiting the relation :</a:t>
                </a:r>
              </a:p>
              <a:p>
                <a:pPr>
                  <a:lnSpc>
                    <a:spcPct val="200000"/>
                  </a:lnSpc>
                </a:pPr>
                <a14:m>
                  <m:oMathPara xmlns:m="http://schemas.openxmlformats.org/officeDocument/2006/math">
                    <m:oMathParaPr>
                      <m:jc m:val="centerGroup"/>
                    </m:oMathParaPr>
                    <m:oMath xmlns:m="http://schemas.openxmlformats.org/officeDocument/2006/math">
                      <m:sSup>
                        <m:sSupPr>
                          <m:ctrlPr>
                            <a:rPr lang="en-US" altLang="zh-TW" i="1">
                              <a:latin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cs typeface="Times New Roman" panose="02020603050405020304" pitchFamily="18" charset="0"/>
                            </a:rPr>
                            <m:t>23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−1 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𝑞</m:t>
                      </m:r>
                    </m:oMath>
                  </m:oMathPara>
                </a14:m>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 The reduction ensures that the result falls within the interval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2</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allowing for adjustments by adding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negative or subtracting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positive.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After performing necessary additions or subtractions with q of the reduced result, the final output is determined by selecting the non-negative value.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Each BU module contains one, and there are eight BU modules, requiring a total of eight modular reduction modules.</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4439933"/>
              </a:xfrm>
              <a:prstGeom prst="rect">
                <a:avLst/>
              </a:prstGeom>
              <a:blipFill>
                <a:blip r:embed="rId3"/>
                <a:stretch>
                  <a:fillRect l="-374" b="-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5260103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945318" cy="400110"/>
            <a:chOff x="568442" y="319364"/>
            <a:chExt cx="494531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8478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
        <p:nvSpPr>
          <p:cNvPr id="3" name="矩形 2">
            <a:extLst>
              <a:ext uri="{FF2B5EF4-FFF2-40B4-BE49-F238E27FC236}">
                <a16:creationId xmlns:a16="http://schemas.microsoft.com/office/drawing/2014/main" id="{F9C3529C-25F8-45AA-8561-4F70E17AF2CF}"/>
              </a:ext>
            </a:extLst>
          </p:cNvPr>
          <p:cNvSpPr/>
          <p:nvPr/>
        </p:nvSpPr>
        <p:spPr>
          <a:xfrm>
            <a:off x="928241" y="1009228"/>
            <a:ext cx="10335518" cy="4307398"/>
          </a:xfrm>
          <a:prstGeom prst="rect">
            <a:avLst/>
          </a:prstGeom>
        </p:spPr>
        <p:txBody>
          <a:bodyPr wrap="square">
            <a:spAutoFit/>
          </a:bodyPr>
          <a:lstStyle/>
          <a:p>
            <a:pPr>
              <a:lnSpc>
                <a:spcPct val="200000"/>
              </a:lnSpc>
            </a:pPr>
            <a:r>
              <a:rPr lang="pl-PL" altLang="zh-TW" sz="2000" dirty="0">
                <a:latin typeface="Times New Roman" panose="02020603050405020304" pitchFamily="18" charset="0"/>
                <a:cs typeface="Times New Roman" panose="02020603050405020304" pitchFamily="18" charset="0"/>
              </a:rPr>
              <a:t>s[45 : 0] ≡ 2²³s[45 : 23] + s[22 : 0] ≡ 2¹³s[45 : 23] − s[45 : 23] + s[22 : 0]</a:t>
            </a:r>
          </a:p>
          <a:p>
            <a:pPr lvl="2">
              <a:lnSpc>
                <a:spcPct val="200000"/>
              </a:lnSpc>
            </a:pPr>
            <a:r>
              <a:rPr lang="pl-PL" altLang="zh-TW" sz="2000" dirty="0">
                <a:latin typeface="Times New Roman" panose="02020603050405020304" pitchFamily="18" charset="0"/>
                <a:cs typeface="Times New Roman" panose="02020603050405020304" pitchFamily="18" charset="0"/>
              </a:rPr>
              <a:t>≡ 2²³s[45 : 33] + 2¹³s[32 : 23]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2²³s[45 : 43] + 2¹³ (s[42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43] + s[42 : 33] + s[32 : 23]) − (s[45 : 43]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2¹³x − y + z ≡ 2²³x[11 : 10] + 2¹³x[9 : 0] − y + z</a:t>
            </a:r>
          </a:p>
          <a:p>
            <a:pPr lvl="2">
              <a:lnSpc>
                <a:spcPct val="200000"/>
              </a:lnSpc>
            </a:pPr>
            <a:r>
              <a:rPr lang="pl-PL" altLang="zh-TW" sz="2000" dirty="0">
                <a:latin typeface="Times New Roman" panose="02020603050405020304" pitchFamily="18" charset="0"/>
                <a:cs typeface="Times New Roman" panose="02020603050405020304" pitchFamily="18" charset="0"/>
              </a:rPr>
              <a:t>≡ 2¹³ (x[11 : 10] + x[9 : 0]) − (y + x[11 : 10]) + z </a:t>
            </a:r>
            <a:r>
              <a:rPr lang="en-US" altLang="zh-TW" sz="2000" dirty="0">
                <a:latin typeface="Times New Roman" panose="02020603050405020304" pitchFamily="18" charset="0"/>
                <a:cs typeface="Times New Roman" panose="02020603050405020304" pitchFamily="18" charset="0"/>
              </a:rPr>
              <a:t>(</a:t>
            </a:r>
            <a:r>
              <a:rPr lang="pl-PL" altLang="zh-TW" sz="2000" dirty="0">
                <a:latin typeface="Times New Roman" panose="02020603050405020304" pitchFamily="18" charset="0"/>
                <a:cs typeface="Times New Roman" panose="02020603050405020304" pitchFamily="18" charset="0"/>
              </a:rPr>
              <a:t>mod q</a:t>
            </a:r>
            <a:r>
              <a:rPr lang="en-US" altLang="zh-TW" sz="2000" dirty="0">
                <a:latin typeface="Times New Roman" panose="02020603050405020304" pitchFamily="18" charset="0"/>
                <a:cs typeface="Times New Roman" panose="02020603050405020304" pitchFamily="18" charset="0"/>
              </a:rPr>
              <a:t>)</a:t>
            </a:r>
            <a:endParaRPr lang="pl-PL"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41058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996340" cy="400110"/>
            <a:chOff x="568442" y="319364"/>
            <a:chExt cx="399634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8988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41369725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237560" cy="400110"/>
            <a:chOff x="568442" y="319364"/>
            <a:chExt cx="423756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1400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 – Timing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14" name="圖片 13">
            <a:extLst>
              <a:ext uri="{FF2B5EF4-FFF2-40B4-BE49-F238E27FC236}">
                <a16:creationId xmlns:a16="http://schemas.microsoft.com/office/drawing/2014/main" id="{46A828CE-B480-4C09-8240-CEE5368B3EE9}"/>
              </a:ext>
            </a:extLst>
          </p:cNvPr>
          <p:cNvPicPr>
            <a:picLocks noChangeAspect="1"/>
          </p:cNvPicPr>
          <p:nvPr/>
        </p:nvPicPr>
        <p:blipFill>
          <a:blip r:embed="rId3"/>
          <a:stretch>
            <a:fillRect/>
          </a:stretch>
        </p:blipFill>
        <p:spPr>
          <a:xfrm>
            <a:off x="1261388" y="1302564"/>
            <a:ext cx="9669224" cy="3267531"/>
          </a:xfrm>
          <a:prstGeom prst="rect">
            <a:avLst/>
          </a:prstGeom>
        </p:spPr>
      </p:pic>
      <p:sp>
        <p:nvSpPr>
          <p:cNvPr id="3" name="矩形 2">
            <a:extLst>
              <a:ext uri="{FF2B5EF4-FFF2-40B4-BE49-F238E27FC236}">
                <a16:creationId xmlns:a16="http://schemas.microsoft.com/office/drawing/2014/main" id="{172FA744-8915-4BBD-8388-576CA16B4E4A}"/>
              </a:ext>
            </a:extLst>
          </p:cNvPr>
          <p:cNvSpPr/>
          <p:nvPr/>
        </p:nvSpPr>
        <p:spPr>
          <a:xfrm>
            <a:off x="1261388" y="1641513"/>
            <a:ext cx="9669224" cy="4737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819709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Butterfly Unit is formed based on the symmetry and parity properties in NTT and INTT computations.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together with a corresponding twiddle factor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butterfly operation in a finite field (modulo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𝑝</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proceeds as follows:</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structures of NTT and INTT are similar, but the twiddle factors used in INTT are the modular inverses of those in NTT. A normalization factor must also be applied at the end.</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Eight BU modules are used in the NTT/INTT of the thesis.</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0460844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952886"/>
            <a:ext cx="11520000" cy="4952227"/>
          </a:xfrm>
          <a:prstGeom prst="rect">
            <a:avLst/>
          </a:prstGeom>
        </p:spPr>
      </p:pic>
    </p:spTree>
    <p:extLst>
      <p:ext uri="{BB962C8B-B14F-4D97-AF65-F5344CB8AC3E}">
        <p14:creationId xmlns:p14="http://schemas.microsoft.com/office/powerpoint/2010/main" val="24493030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937027" y="1027443"/>
                <a:ext cx="10349809"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To match the butterfly structure, the output of each stage's BU is reordered accordingly.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There are a total of 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where 1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 in our implemented NTT and INTT.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 NTT/INTT, the MEM depth of each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Stage is different:</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2×((8−i)−1) </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937027" y="1027443"/>
                <a:ext cx="10349809" cy="3331938"/>
              </a:xfrm>
              <a:prstGeom prst="rect">
                <a:avLst/>
              </a:prstGeom>
              <a:blipFill>
                <a:blip r:embed="rId3"/>
                <a:stretch>
                  <a:fillRect l="-412"/>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4787802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539210" cy="400110"/>
            <a:chOff x="568442" y="319364"/>
            <a:chExt cx="253921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441694"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14890484-F077-489C-9748-6A60629A82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2064000"/>
            <a:ext cx="10800000" cy="2730000"/>
          </a:xfrm>
          <a:prstGeom prst="rect">
            <a:avLst/>
          </a:prstGeom>
        </p:spPr>
      </p:pic>
    </p:spTree>
    <p:extLst>
      <p:ext uri="{BB962C8B-B14F-4D97-AF65-F5344CB8AC3E}">
        <p14:creationId xmlns:p14="http://schemas.microsoft.com/office/powerpoint/2010/main" val="171060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48</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2773353638"/>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+(2+n+m))*8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3385508610"/>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3385508610"/>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08B28-8D73-1D71-6D67-3B4626ED5B4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4D4CC52-C02D-FFE4-40A6-A0A7B6DCC8EB}"/>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CD2701C1-31D0-17B9-51DC-195216CD281A}"/>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B9F58140-1C98-1CE7-4B6A-3189E389828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55909C89-629C-479C-5739-223AD3E30DCF}"/>
              </a:ext>
            </a:extLst>
          </p:cNvPr>
          <p:cNvGraphicFramePr>
            <a:graphicFrameLocks noGrp="1"/>
          </p:cNvGraphicFramePr>
          <p:nvPr>
            <p:extLst>
              <p:ext uri="{D42A27DB-BD31-4B8C-83A1-F6EECF244321}">
                <p14:modId xmlns:p14="http://schemas.microsoft.com/office/powerpoint/2010/main" val="4178709895"/>
              </p:ext>
            </p:extLst>
          </p:nvPr>
        </p:nvGraphicFramePr>
        <p:xfrm>
          <a:off x="568442" y="742914"/>
          <a:ext cx="11386133" cy="5891922"/>
        </p:xfrm>
        <a:graphic>
          <a:graphicData uri="http://schemas.openxmlformats.org/drawingml/2006/table">
            <a:tbl>
              <a:tblPr firstRow="1" bandRow="1">
                <a:tableStyleId>{5C22544A-7EE6-4342-B048-85BDC9FD1C3A}</a:tableStyleId>
              </a:tblPr>
              <a:tblGrid>
                <a:gridCol w="1369005">
                  <a:extLst>
                    <a:ext uri="{9D8B030D-6E8A-4147-A177-3AD203B41FA5}">
                      <a16:colId xmlns:a16="http://schemas.microsoft.com/office/drawing/2014/main" val="3145363978"/>
                    </a:ext>
                  </a:extLst>
                </a:gridCol>
                <a:gridCol w="1018374">
                  <a:extLst>
                    <a:ext uri="{9D8B030D-6E8A-4147-A177-3AD203B41FA5}">
                      <a16:colId xmlns:a16="http://schemas.microsoft.com/office/drawing/2014/main" val="1682622086"/>
                    </a:ext>
                  </a:extLst>
                </a:gridCol>
                <a:gridCol w="1294141">
                  <a:extLst>
                    <a:ext uri="{9D8B030D-6E8A-4147-A177-3AD203B41FA5}">
                      <a16:colId xmlns:a16="http://schemas.microsoft.com/office/drawing/2014/main" val="3288777230"/>
                    </a:ext>
                  </a:extLst>
                </a:gridCol>
                <a:gridCol w="1100659">
                  <a:extLst>
                    <a:ext uri="{9D8B030D-6E8A-4147-A177-3AD203B41FA5}">
                      <a16:colId xmlns:a16="http://schemas.microsoft.com/office/drawing/2014/main" val="2851598383"/>
                    </a:ext>
                  </a:extLst>
                </a:gridCol>
                <a:gridCol w="1100659">
                  <a:extLst>
                    <a:ext uri="{9D8B030D-6E8A-4147-A177-3AD203B41FA5}">
                      <a16:colId xmlns:a16="http://schemas.microsoft.com/office/drawing/2014/main" val="730799088"/>
                    </a:ext>
                  </a:extLst>
                </a:gridCol>
                <a:gridCol w="1100659">
                  <a:extLst>
                    <a:ext uri="{9D8B030D-6E8A-4147-A177-3AD203B41FA5}">
                      <a16:colId xmlns:a16="http://schemas.microsoft.com/office/drawing/2014/main" val="3392649446"/>
                    </a:ext>
                  </a:extLst>
                </a:gridCol>
                <a:gridCol w="1100659">
                  <a:extLst>
                    <a:ext uri="{9D8B030D-6E8A-4147-A177-3AD203B41FA5}">
                      <a16:colId xmlns:a16="http://schemas.microsoft.com/office/drawing/2014/main" val="655681671"/>
                    </a:ext>
                  </a:extLst>
                </a:gridCol>
                <a:gridCol w="1100659">
                  <a:extLst>
                    <a:ext uri="{9D8B030D-6E8A-4147-A177-3AD203B41FA5}">
                      <a16:colId xmlns:a16="http://schemas.microsoft.com/office/drawing/2014/main" val="4247082408"/>
                    </a:ext>
                  </a:extLst>
                </a:gridCol>
                <a:gridCol w="1100659">
                  <a:extLst>
                    <a:ext uri="{9D8B030D-6E8A-4147-A177-3AD203B41FA5}">
                      <a16:colId xmlns:a16="http://schemas.microsoft.com/office/drawing/2014/main" val="2726845353"/>
                    </a:ext>
                  </a:extLst>
                </a:gridCol>
                <a:gridCol w="1100659">
                  <a:extLst>
                    <a:ext uri="{9D8B030D-6E8A-4147-A177-3AD203B41FA5}">
                      <a16:colId xmlns:a16="http://schemas.microsoft.com/office/drawing/2014/main" val="1981261293"/>
                    </a:ext>
                  </a:extLst>
                </a:gridCol>
              </a:tblGrid>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MLDSA_mode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Stage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+x04+x04)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𝜌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t1) = tr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𝐾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𝑟𝑛𝑑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21104782"/>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4380200"/>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1153865"/>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9085543"/>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56239385"/>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1951528"/>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11965727"/>
                  </a:ext>
                </a:extLst>
              </a:tr>
            </a:tbl>
          </a:graphicData>
        </a:graphic>
      </p:graphicFrame>
      <p:sp>
        <p:nvSpPr>
          <p:cNvPr id="2" name="投影片編號版面配置區 1">
            <a:extLst>
              <a:ext uri="{FF2B5EF4-FFF2-40B4-BE49-F238E27FC236}">
                <a16:creationId xmlns:a16="http://schemas.microsoft.com/office/drawing/2014/main" id="{0480FF8D-B044-2582-68E5-3FF8505EE97C}"/>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spTree>
    <p:extLst>
      <p:ext uri="{BB962C8B-B14F-4D97-AF65-F5344CB8AC3E}">
        <p14:creationId xmlns:p14="http://schemas.microsoft.com/office/powerpoint/2010/main" val="40460518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435B8-6F88-A272-4B06-16DC39DCE6D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5937AEB-1E81-F194-6366-9A9506D14785}"/>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0ECB0F1E-D4FB-73F3-6C3A-80D78418EE43}"/>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62FA2DD0-2F53-1F4B-7783-C0D8ADF0EB1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3C1638B3-FCED-3B46-70C7-55F70D7A8849}"/>
                  </a:ext>
                </a:extLst>
              </p:cNvPr>
              <p:cNvGraphicFramePr>
                <a:graphicFrameLocks noGrp="1"/>
              </p:cNvGraphicFramePr>
              <p:nvPr>
                <p:extLst>
                  <p:ext uri="{D42A27DB-BD31-4B8C-83A1-F6EECF244321}">
                    <p14:modId xmlns:p14="http://schemas.microsoft.com/office/powerpoint/2010/main" val="867607407"/>
                  </p:ext>
                </p:extLst>
              </p:nvPr>
            </p:nvGraphicFramePr>
            <p:xfrm>
              <a:off x="283779" y="1034330"/>
              <a:ext cx="11676991" cy="4651517"/>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+x04+x04)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d>
                                  <m:dPr>
                                    <m:begChr m:val="⌈"/>
                                    <m:endChr m:val="⌉"/>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64+2+</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𝑛</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m:t>
                                        </m:r>
                                      </m:num>
                                      <m:den>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e>
                                </m:d>
                              </m:oMath>
                            </m:oMathPara>
                          </a14:m>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𝐾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𝑟𝑛𝑑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4380200"/>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9085543"/>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1951528"/>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bl>
              </a:graphicData>
            </a:graphic>
          </p:graphicFrame>
        </mc:Choice>
        <mc:Fallback xmlns="">
          <p:graphicFrame>
            <p:nvGraphicFramePr>
              <p:cNvPr id="4" name="表格 3">
                <a:extLst>
                  <a:ext uri="{FF2B5EF4-FFF2-40B4-BE49-F238E27FC236}">
                    <a16:creationId xmlns:a16="http://schemas.microsoft.com/office/drawing/2014/main" id="{3C1638B3-FCED-3B46-70C7-55F70D7A8849}"/>
                  </a:ext>
                </a:extLst>
              </p:cNvPr>
              <p:cNvGraphicFramePr>
                <a:graphicFrameLocks noGrp="1"/>
              </p:cNvGraphicFramePr>
              <p:nvPr>
                <p:extLst>
                  <p:ext uri="{D42A27DB-BD31-4B8C-83A1-F6EECF244321}">
                    <p14:modId xmlns:p14="http://schemas.microsoft.com/office/powerpoint/2010/main" val="867607407"/>
                  </p:ext>
                </p:extLst>
              </p:nvPr>
            </p:nvGraphicFramePr>
            <p:xfrm>
              <a:off x="283779" y="1034330"/>
              <a:ext cx="11676991" cy="4651517"/>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+x04+x04)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27329">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908947" t="-496923" r="-526" b="-580000"/>
                          </a:stretch>
                        </a:blipFill>
                      </a:tcPr>
                    </a:tc>
                    <a:extLst>
                      <a:ext uri="{0D108BD9-81ED-4DB2-BD59-A6C34878D82A}">
                        <a16:rowId xmlns:a16="http://schemas.microsoft.com/office/drawing/2014/main" val="1410803716"/>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𝐾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𝑟𝑛𝑑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27329">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4380200"/>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9085543"/>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1951528"/>
                      </a:ext>
                    </a:extLst>
                  </a:tr>
                  <a:tr h="3273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bl>
              </a:graphicData>
            </a:graphic>
          </p:graphicFrame>
        </mc:Fallback>
      </mc:AlternateContent>
      <p:sp>
        <p:nvSpPr>
          <p:cNvPr id="2" name="投影片編號版面配置區 1">
            <a:extLst>
              <a:ext uri="{FF2B5EF4-FFF2-40B4-BE49-F238E27FC236}">
                <a16:creationId xmlns:a16="http://schemas.microsoft.com/office/drawing/2014/main" id="{31E718DA-B0C3-189E-876E-857C362F8484}"/>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65</a:t>
            </a:fld>
            <a:endParaRPr lang="zh-CN" altLang="en-US" dirty="0"/>
          </a:p>
        </p:txBody>
      </p:sp>
    </p:spTree>
    <p:extLst>
      <p:ext uri="{BB962C8B-B14F-4D97-AF65-F5344CB8AC3E}">
        <p14:creationId xmlns:p14="http://schemas.microsoft.com/office/powerpoint/2010/main" val="241018460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789670-B3F9-61EA-B858-02A33B76095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85638C-DFF5-5517-605B-D927F87F56FC}"/>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7C3ED2D7-F0A1-6F99-0739-B3C238DE873A}"/>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664F1703-31DF-4821-9145-F7C6F9EC7B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B4D5A9F8-A6A8-7EFA-E44E-E2DC0F084319}"/>
                  </a:ext>
                </a:extLst>
              </p:cNvPr>
              <p:cNvGraphicFramePr>
                <a:graphicFrameLocks noGrp="1"/>
              </p:cNvGraphicFramePr>
              <p:nvPr>
                <p:extLst>
                  <p:ext uri="{D42A27DB-BD31-4B8C-83A1-F6EECF244321}">
                    <p14:modId xmlns:p14="http://schemas.microsoft.com/office/powerpoint/2010/main" val="651338203"/>
                  </p:ext>
                </p:extLst>
              </p:nvPr>
            </p:nvGraphicFramePr>
            <p:xfrm>
              <a:off x="257504" y="781030"/>
              <a:ext cx="11676991" cy="5547360"/>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+x04+x04)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𝐾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𝑟𝑛𝑑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d>
                                  <m:dPr>
                                    <m:begChr m:val="⌈"/>
                                    <m:endChr m:val="⌉"/>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64+2+</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𝑛</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m:t>
                                        </m:r>
                                      </m:num>
                                      <m:den>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e>
                                </m:d>
                              </m:oMath>
                            </m:oMathPara>
                          </a14:m>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d>
                                  <m:dPr>
                                    <m:begChr m:val="⌈"/>
                                    <m:endChr m:val="⌉"/>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64+2+</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𝑛</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m:t>
                                        </m:r>
                                      </m:num>
                                      <m:den>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e>
                                </m:d>
                              </m:oMath>
                            </m:oMathPara>
                          </a14:m>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bl>
              </a:graphicData>
            </a:graphic>
          </p:graphicFrame>
        </mc:Choice>
        <mc:Fallback xmlns="">
          <p:graphicFrame>
            <p:nvGraphicFramePr>
              <p:cNvPr id="4" name="表格 3">
                <a:extLst>
                  <a:ext uri="{FF2B5EF4-FFF2-40B4-BE49-F238E27FC236}">
                    <a16:creationId xmlns:a16="http://schemas.microsoft.com/office/drawing/2014/main" id="{B4D5A9F8-A6A8-7EFA-E44E-E2DC0F084319}"/>
                  </a:ext>
                </a:extLst>
              </p:cNvPr>
              <p:cNvGraphicFramePr>
                <a:graphicFrameLocks noGrp="1"/>
              </p:cNvGraphicFramePr>
              <p:nvPr>
                <p:extLst>
                  <p:ext uri="{D42A27DB-BD31-4B8C-83A1-F6EECF244321}">
                    <p14:modId xmlns:p14="http://schemas.microsoft.com/office/powerpoint/2010/main" val="651338203"/>
                  </p:ext>
                </p:extLst>
              </p:nvPr>
            </p:nvGraphicFramePr>
            <p:xfrm>
              <a:off x="257504" y="781030"/>
              <a:ext cx="11676991" cy="5547360"/>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𝜉</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+x04+x04)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𝜇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𝐰</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𝐾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𝑟𝑛𝑑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908947" t="-1203077" r="-526" b="-107692"/>
                          </a:stretch>
                        </a:blipFill>
                      </a:tcPr>
                    </a:tc>
                    <a:extLst>
                      <a:ext uri="{0D108BD9-81ED-4DB2-BD59-A6C34878D82A}">
                        <a16:rowId xmlns:a16="http://schemas.microsoft.com/office/drawing/2014/main" val="1067934202"/>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𝑡𝑟 </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𝑀</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908947" t="-1303077" r="-526" b="-7692"/>
                          </a:stretch>
                        </a:blipFill>
                      </a:tcPr>
                    </a:tc>
                    <a:extLst>
                      <a:ext uri="{0D108BD9-81ED-4DB2-BD59-A6C34878D82A}">
                        <a16:rowId xmlns:a16="http://schemas.microsoft.com/office/drawing/2014/main" val="2099325296"/>
                      </a:ext>
                    </a:extLst>
                  </a:tr>
                </a:tbl>
              </a:graphicData>
            </a:graphic>
          </p:graphicFrame>
        </mc:Fallback>
      </mc:AlternateContent>
      <p:sp>
        <p:nvSpPr>
          <p:cNvPr id="2" name="投影片編號版面配置區 1">
            <a:extLst>
              <a:ext uri="{FF2B5EF4-FFF2-40B4-BE49-F238E27FC236}">
                <a16:creationId xmlns:a16="http://schemas.microsoft.com/office/drawing/2014/main" id="{90BE4FF7-3ACD-4898-7C60-C7E0C9E0D6CB}"/>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66</a:t>
            </a:fld>
            <a:endParaRPr lang="zh-CN" altLang="en-US" dirty="0"/>
          </a:p>
        </p:txBody>
      </p:sp>
    </p:spTree>
    <p:extLst>
      <p:ext uri="{BB962C8B-B14F-4D97-AF65-F5344CB8AC3E}">
        <p14:creationId xmlns:p14="http://schemas.microsoft.com/office/powerpoint/2010/main" val="405224467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397D0-C386-5973-56D3-F039ED4B196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C577B11-5181-7DF6-762A-7C3EBB0DD5CD}"/>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7EF7B036-C2B7-2707-DDC4-DD6D81EB4C9B}"/>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615F693D-EFF0-F86F-8D4B-C8737248ACC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FB154D94-BCC2-AF32-F0BB-B4C20884D0BF}"/>
                  </a:ext>
                </a:extLst>
              </p:cNvPr>
              <p:cNvGraphicFramePr>
                <a:graphicFrameLocks noGrp="1"/>
              </p:cNvGraphicFramePr>
              <p:nvPr>
                <p:extLst>
                  <p:ext uri="{D42A27DB-BD31-4B8C-83A1-F6EECF244321}">
                    <p14:modId xmlns:p14="http://schemas.microsoft.com/office/powerpoint/2010/main" val="4123326066"/>
                  </p:ext>
                </p:extLst>
              </p:nvPr>
            </p:nvGraphicFramePr>
            <p:xfrm>
              <a:off x="257504" y="781030"/>
              <a:ext cx="11676991" cy="5547360"/>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96240">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Gen_Seed</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H_u_w1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H_K_rnd_u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H_tr_M_1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d>
                                  <m:dPr>
                                    <m:begChr m:val="⌈"/>
                                    <m:endChr m:val="⌉"/>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64+2+</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𝑛</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m:t>
                                        </m:r>
                                      </m:num>
                                      <m:den>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e>
                                </m:d>
                              </m:oMath>
                            </m:oMathPara>
                          </a14:m>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H_tr_M_2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d>
                                  <m:dPr>
                                    <m:begChr m:val="⌈"/>
                                    <m:endChr m:val="⌉"/>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00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64+2+</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𝑛</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t>
                                        </m:r>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m:t>
                                        </m:r>
                                      </m:num>
                                      <m:den>
                                        <m:r>
                                          <a:rPr lang="en-US" altLang="zh-TW" sz="1000" b="0" i="1" baseline="0" dirty="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e>
                                </m:d>
                              </m:oMath>
                            </m:oMathPara>
                          </a14:m>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bl>
              </a:graphicData>
            </a:graphic>
          </p:graphicFrame>
        </mc:Choice>
        <mc:Fallback xmlns="">
          <p:graphicFrame>
            <p:nvGraphicFramePr>
              <p:cNvPr id="4" name="表格 3">
                <a:extLst>
                  <a:ext uri="{FF2B5EF4-FFF2-40B4-BE49-F238E27FC236}">
                    <a16:creationId xmlns:a16="http://schemas.microsoft.com/office/drawing/2014/main" id="{FB154D94-BCC2-AF32-F0BB-B4C20884D0BF}"/>
                  </a:ext>
                </a:extLst>
              </p:cNvPr>
              <p:cNvGraphicFramePr>
                <a:graphicFrameLocks noGrp="1"/>
              </p:cNvGraphicFramePr>
              <p:nvPr>
                <p:extLst>
                  <p:ext uri="{D42A27DB-BD31-4B8C-83A1-F6EECF244321}">
                    <p14:modId xmlns:p14="http://schemas.microsoft.com/office/powerpoint/2010/main" val="4123326066"/>
                  </p:ext>
                </p:extLst>
              </p:nvPr>
            </p:nvGraphicFramePr>
            <p:xfrm>
              <a:off x="257504" y="781030"/>
              <a:ext cx="11676991" cy="5547360"/>
            </p:xfrm>
            <a:graphic>
              <a:graphicData uri="http://schemas.openxmlformats.org/drawingml/2006/table">
                <a:tbl>
                  <a:tblPr firstRow="1" bandRow="1">
                    <a:tableStyleId>{5C22544A-7EE6-4342-B048-85BDC9FD1C3A}</a:tableStyleId>
                  </a:tblPr>
                  <a:tblGrid>
                    <a:gridCol w="1278751">
                      <a:extLst>
                        <a:ext uri="{9D8B030D-6E8A-4147-A177-3AD203B41FA5}">
                          <a16:colId xmlns:a16="http://schemas.microsoft.com/office/drawing/2014/main" val="3145363978"/>
                        </a:ext>
                      </a:extLst>
                    </a:gridCol>
                    <a:gridCol w="1155360">
                      <a:extLst>
                        <a:ext uri="{9D8B030D-6E8A-4147-A177-3AD203B41FA5}">
                          <a16:colId xmlns:a16="http://schemas.microsoft.com/office/drawing/2014/main" val="1682622086"/>
                        </a:ext>
                      </a:extLst>
                    </a:gridCol>
                    <a:gridCol w="1155360">
                      <a:extLst>
                        <a:ext uri="{9D8B030D-6E8A-4147-A177-3AD203B41FA5}">
                          <a16:colId xmlns:a16="http://schemas.microsoft.com/office/drawing/2014/main" val="730799088"/>
                        </a:ext>
                      </a:extLst>
                    </a:gridCol>
                    <a:gridCol w="1155360">
                      <a:extLst>
                        <a:ext uri="{9D8B030D-6E8A-4147-A177-3AD203B41FA5}">
                          <a16:colId xmlns:a16="http://schemas.microsoft.com/office/drawing/2014/main" val="3392649446"/>
                        </a:ext>
                      </a:extLst>
                    </a:gridCol>
                    <a:gridCol w="1155360">
                      <a:extLst>
                        <a:ext uri="{9D8B030D-6E8A-4147-A177-3AD203B41FA5}">
                          <a16:colId xmlns:a16="http://schemas.microsoft.com/office/drawing/2014/main" val="655681671"/>
                        </a:ext>
                      </a:extLst>
                    </a:gridCol>
                    <a:gridCol w="1155360">
                      <a:extLst>
                        <a:ext uri="{9D8B030D-6E8A-4147-A177-3AD203B41FA5}">
                          <a16:colId xmlns:a16="http://schemas.microsoft.com/office/drawing/2014/main" val="4247082408"/>
                        </a:ext>
                      </a:extLst>
                    </a:gridCol>
                    <a:gridCol w="1155360">
                      <a:extLst>
                        <a:ext uri="{9D8B030D-6E8A-4147-A177-3AD203B41FA5}">
                          <a16:colId xmlns:a16="http://schemas.microsoft.com/office/drawing/2014/main" val="2726845353"/>
                        </a:ext>
                      </a:extLst>
                    </a:gridCol>
                    <a:gridCol w="1155360">
                      <a:extLst>
                        <a:ext uri="{9D8B030D-6E8A-4147-A177-3AD203B41FA5}">
                          <a16:colId xmlns:a16="http://schemas.microsoft.com/office/drawing/2014/main" val="1981261293"/>
                        </a:ext>
                      </a:extLst>
                    </a:gridCol>
                    <a:gridCol w="1155360">
                      <a:extLst>
                        <a:ext uri="{9D8B030D-6E8A-4147-A177-3AD203B41FA5}">
                          <a16:colId xmlns:a16="http://schemas.microsoft.com/office/drawing/2014/main" val="2895488327"/>
                        </a:ext>
                      </a:extLst>
                    </a:gridCol>
                    <a:gridCol w="1155360">
                      <a:extLst>
                        <a:ext uri="{9D8B030D-6E8A-4147-A177-3AD203B41FA5}">
                          <a16:colId xmlns:a16="http://schemas.microsoft.com/office/drawing/2014/main" val="3373599940"/>
                        </a:ext>
                      </a:extLst>
                    </a:gridCol>
                  </a:tblGrid>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Primitives</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 side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 side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sha_byte_num</a:t>
                          </a:r>
                          <a:endPar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i="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i_last</a:t>
                          </a:r>
                          <a:r>
                            <a:rPr lang="en-US" altLang="zh-TW" sz="10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cycle times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96240">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Gen_Seed</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96240">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 MEM</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H_u_w1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H_pk_1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H_pk_2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Gen_c_1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962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Gen_c_2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96240">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H_K_rnd_u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000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H_tr_M_1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908947" t="-1203077" r="-526" b="-107692"/>
                          </a:stretch>
                        </a:blipFill>
                      </a:tcPr>
                    </a:tc>
                    <a:extLst>
                      <a:ext uri="{0D108BD9-81ED-4DB2-BD59-A6C34878D82A}">
                        <a16:rowId xmlns:a16="http://schemas.microsoft.com/office/drawing/2014/main" val="1067934202"/>
                      </a:ext>
                    </a:extLst>
                  </a:tr>
                  <a:tr h="396240">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H_tr_M_2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(64+2+n+m)</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mod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908947" t="-1303077" r="-526" b="-7692"/>
                          </a:stretch>
                        </a:blipFill>
                      </a:tcPr>
                    </a:tc>
                    <a:extLst>
                      <a:ext uri="{0D108BD9-81ED-4DB2-BD59-A6C34878D82A}">
                        <a16:rowId xmlns:a16="http://schemas.microsoft.com/office/drawing/2014/main" val="2099325296"/>
                      </a:ext>
                    </a:extLst>
                  </a:tr>
                </a:tbl>
              </a:graphicData>
            </a:graphic>
          </p:graphicFrame>
        </mc:Fallback>
      </mc:AlternateContent>
      <p:sp>
        <p:nvSpPr>
          <p:cNvPr id="2" name="投影片編號版面配置區 1">
            <a:extLst>
              <a:ext uri="{FF2B5EF4-FFF2-40B4-BE49-F238E27FC236}">
                <a16:creationId xmlns:a16="http://schemas.microsoft.com/office/drawing/2014/main" id="{9DC8F96A-A002-54A6-0AC5-90B8E32CB09D}"/>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67</a:t>
            </a:fld>
            <a:endParaRPr lang="zh-CN" altLang="en-US" dirty="0"/>
          </a:p>
        </p:txBody>
      </p:sp>
    </p:spTree>
    <p:extLst>
      <p:ext uri="{BB962C8B-B14F-4D97-AF65-F5344CB8AC3E}">
        <p14:creationId xmlns:p14="http://schemas.microsoft.com/office/powerpoint/2010/main" val="11410360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4B63C-7157-9753-72DF-DE6087DC295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B4E3396-48BA-7482-502D-57650149CB28}"/>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46F5A858-9DE4-9905-1D43-C6087A736FD0}"/>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61F00194-35BA-327E-101E-5F5223054D2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26E2460F-E8C9-2C12-A31F-78356D0EE9DA}"/>
              </a:ext>
            </a:extLst>
          </p:cNvPr>
          <p:cNvGraphicFramePr>
            <a:graphicFrameLocks noGrp="1"/>
          </p:cNvGraphicFramePr>
          <p:nvPr>
            <p:extLst>
              <p:ext uri="{D42A27DB-BD31-4B8C-83A1-F6EECF244321}">
                <p14:modId xmlns:p14="http://schemas.microsoft.com/office/powerpoint/2010/main" val="3603082399"/>
              </p:ext>
            </p:extLst>
          </p:nvPr>
        </p:nvGraphicFramePr>
        <p:xfrm>
          <a:off x="1495425" y="942955"/>
          <a:ext cx="6534150" cy="5312424"/>
        </p:xfrm>
        <a:graphic>
          <a:graphicData uri="http://schemas.openxmlformats.org/drawingml/2006/table">
            <a:tbl>
              <a:tblPr firstRow="1" bandRow="1">
                <a:tableStyleId>{5C22544A-7EE6-4342-B048-85BDC9FD1C3A}</a:tableStyleId>
              </a:tblPr>
              <a:tblGrid>
                <a:gridCol w="1257300">
                  <a:extLst>
                    <a:ext uri="{9D8B030D-6E8A-4147-A177-3AD203B41FA5}">
                      <a16:colId xmlns:a16="http://schemas.microsoft.com/office/drawing/2014/main" val="2950784667"/>
                    </a:ext>
                  </a:extLst>
                </a:gridCol>
                <a:gridCol w="920750">
                  <a:extLst>
                    <a:ext uri="{9D8B030D-6E8A-4147-A177-3AD203B41FA5}">
                      <a16:colId xmlns:a16="http://schemas.microsoft.com/office/drawing/2014/main" val="3392649446"/>
                    </a:ext>
                  </a:extLst>
                </a:gridCol>
                <a:gridCol w="1089025">
                  <a:extLst>
                    <a:ext uri="{9D8B030D-6E8A-4147-A177-3AD203B41FA5}">
                      <a16:colId xmlns:a16="http://schemas.microsoft.com/office/drawing/2014/main" val="4247082408"/>
                    </a:ext>
                  </a:extLst>
                </a:gridCol>
                <a:gridCol w="1089025">
                  <a:extLst>
                    <a:ext uri="{9D8B030D-6E8A-4147-A177-3AD203B41FA5}">
                      <a16:colId xmlns:a16="http://schemas.microsoft.com/office/drawing/2014/main" val="2726845353"/>
                    </a:ext>
                  </a:extLst>
                </a:gridCol>
                <a:gridCol w="1089025">
                  <a:extLst>
                    <a:ext uri="{9D8B030D-6E8A-4147-A177-3AD203B41FA5}">
                      <a16:colId xmlns:a16="http://schemas.microsoft.com/office/drawing/2014/main" val="1981261293"/>
                    </a:ext>
                  </a:extLst>
                </a:gridCol>
                <a:gridCol w="1089025">
                  <a:extLst>
                    <a:ext uri="{9D8B030D-6E8A-4147-A177-3AD203B41FA5}">
                      <a16:colId xmlns:a16="http://schemas.microsoft.com/office/drawing/2014/main" val="2272640679"/>
                    </a:ext>
                  </a:extLst>
                </a:gridCol>
              </a:tblGrid>
              <a:tr h="351156">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 source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keccak_in_sel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mem_sel_1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mem_sel_2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index_sel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in_seed_sel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51156">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Rho_prime_prime</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r h="351156">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1133949"/>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37947991"/>
                  </a:ext>
                </a:extLst>
              </a:tr>
            </a:tbl>
          </a:graphicData>
        </a:graphic>
      </p:graphicFrame>
      <p:sp>
        <p:nvSpPr>
          <p:cNvPr id="2" name="投影片編號版面配置區 1">
            <a:extLst>
              <a:ext uri="{FF2B5EF4-FFF2-40B4-BE49-F238E27FC236}">
                <a16:creationId xmlns:a16="http://schemas.microsoft.com/office/drawing/2014/main" id="{F199F87F-F92B-B435-D562-16A49E6DB3FF}"/>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68</a:t>
            </a:fld>
            <a:endParaRPr lang="zh-CN" altLang="en-US" dirty="0"/>
          </a:p>
        </p:txBody>
      </p:sp>
    </p:spTree>
    <p:extLst>
      <p:ext uri="{BB962C8B-B14F-4D97-AF65-F5344CB8AC3E}">
        <p14:creationId xmlns:p14="http://schemas.microsoft.com/office/powerpoint/2010/main" val="11784317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4B63C-7157-9753-72DF-DE6087DC295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B4E3396-48BA-7482-502D-57650149CB28}"/>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46F5A858-9DE4-9905-1D43-C6087A736FD0}"/>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61F00194-35BA-327E-101E-5F5223054D2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26E2460F-E8C9-2C12-A31F-78356D0EE9DA}"/>
              </a:ext>
            </a:extLst>
          </p:cNvPr>
          <p:cNvGraphicFramePr>
            <a:graphicFrameLocks noGrp="1"/>
          </p:cNvGraphicFramePr>
          <p:nvPr>
            <p:extLst>
              <p:ext uri="{D42A27DB-BD31-4B8C-83A1-F6EECF244321}">
                <p14:modId xmlns:p14="http://schemas.microsoft.com/office/powerpoint/2010/main" val="907225945"/>
              </p:ext>
            </p:extLst>
          </p:nvPr>
        </p:nvGraphicFramePr>
        <p:xfrm>
          <a:off x="1495425" y="942955"/>
          <a:ext cx="6534150" cy="4565028"/>
        </p:xfrm>
        <a:graphic>
          <a:graphicData uri="http://schemas.openxmlformats.org/drawingml/2006/table">
            <a:tbl>
              <a:tblPr firstRow="1" bandRow="1">
                <a:tableStyleId>{5C22544A-7EE6-4342-B048-85BDC9FD1C3A}</a:tableStyleId>
              </a:tblPr>
              <a:tblGrid>
                <a:gridCol w="1257300">
                  <a:extLst>
                    <a:ext uri="{9D8B030D-6E8A-4147-A177-3AD203B41FA5}">
                      <a16:colId xmlns:a16="http://schemas.microsoft.com/office/drawing/2014/main" val="2950784667"/>
                    </a:ext>
                  </a:extLst>
                </a:gridCol>
                <a:gridCol w="920750">
                  <a:extLst>
                    <a:ext uri="{9D8B030D-6E8A-4147-A177-3AD203B41FA5}">
                      <a16:colId xmlns:a16="http://schemas.microsoft.com/office/drawing/2014/main" val="3392649446"/>
                    </a:ext>
                  </a:extLst>
                </a:gridCol>
                <a:gridCol w="1089025">
                  <a:extLst>
                    <a:ext uri="{9D8B030D-6E8A-4147-A177-3AD203B41FA5}">
                      <a16:colId xmlns:a16="http://schemas.microsoft.com/office/drawing/2014/main" val="4247082408"/>
                    </a:ext>
                  </a:extLst>
                </a:gridCol>
                <a:gridCol w="1089025">
                  <a:extLst>
                    <a:ext uri="{9D8B030D-6E8A-4147-A177-3AD203B41FA5}">
                      <a16:colId xmlns:a16="http://schemas.microsoft.com/office/drawing/2014/main" val="2726845353"/>
                    </a:ext>
                  </a:extLst>
                </a:gridCol>
                <a:gridCol w="1089025">
                  <a:extLst>
                    <a:ext uri="{9D8B030D-6E8A-4147-A177-3AD203B41FA5}">
                      <a16:colId xmlns:a16="http://schemas.microsoft.com/office/drawing/2014/main" val="1981261293"/>
                    </a:ext>
                  </a:extLst>
                </a:gridCol>
                <a:gridCol w="1089025">
                  <a:extLst>
                    <a:ext uri="{9D8B030D-6E8A-4147-A177-3AD203B41FA5}">
                      <a16:colId xmlns:a16="http://schemas.microsoft.com/office/drawing/2014/main" val="2272640679"/>
                    </a:ext>
                  </a:extLst>
                </a:gridCol>
              </a:tblGrid>
              <a:tr h="351156">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 source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keccak_in_sel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mem_sel_1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mem_sel_2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index_sel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in_seed_sel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r h="351156">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1133949"/>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37947991"/>
                  </a:ext>
                </a:extLst>
              </a:tr>
            </a:tbl>
          </a:graphicData>
        </a:graphic>
      </p:graphicFrame>
      <p:sp>
        <p:nvSpPr>
          <p:cNvPr id="2" name="投影片編號版面配置區 1">
            <a:extLst>
              <a:ext uri="{FF2B5EF4-FFF2-40B4-BE49-F238E27FC236}">
                <a16:creationId xmlns:a16="http://schemas.microsoft.com/office/drawing/2014/main" id="{F199F87F-F92B-B435-D562-16A49E6DB3FF}"/>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69</a:t>
            </a:fld>
            <a:endParaRPr lang="zh-CN" altLang="en-US" dirty="0"/>
          </a:p>
        </p:txBody>
      </p:sp>
    </p:spTree>
    <p:extLst>
      <p:ext uri="{BB962C8B-B14F-4D97-AF65-F5344CB8AC3E}">
        <p14:creationId xmlns:p14="http://schemas.microsoft.com/office/powerpoint/2010/main" val="3616299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1195C-E85C-2ADD-AA56-CBF1A82E1CE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3EB3A1-1B52-D4E1-80C0-50C95B4FCBB3}"/>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96590F2E-BB68-79ED-3A33-5D79B98259A5}"/>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B0891677-9E03-DB46-1D15-1C3448A799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DE6CC548-0888-FE4F-D9E8-B23793FB4A2A}"/>
              </a:ext>
            </a:extLst>
          </p:cNvPr>
          <p:cNvGraphicFramePr>
            <a:graphicFrameLocks noGrp="1"/>
          </p:cNvGraphicFramePr>
          <p:nvPr>
            <p:extLst>
              <p:ext uri="{D42A27DB-BD31-4B8C-83A1-F6EECF244321}">
                <p14:modId xmlns:p14="http://schemas.microsoft.com/office/powerpoint/2010/main" val="3290128841"/>
              </p:ext>
            </p:extLst>
          </p:nvPr>
        </p:nvGraphicFramePr>
        <p:xfrm>
          <a:off x="1495425" y="942955"/>
          <a:ext cx="5445125" cy="4916184"/>
        </p:xfrm>
        <a:graphic>
          <a:graphicData uri="http://schemas.openxmlformats.org/drawingml/2006/table">
            <a:tbl>
              <a:tblPr firstRow="1" bandRow="1">
                <a:tableStyleId>{5C22544A-7EE6-4342-B048-85BDC9FD1C3A}</a:tableStyleId>
              </a:tblPr>
              <a:tblGrid>
                <a:gridCol w="1257300">
                  <a:extLst>
                    <a:ext uri="{9D8B030D-6E8A-4147-A177-3AD203B41FA5}">
                      <a16:colId xmlns:a16="http://schemas.microsoft.com/office/drawing/2014/main" val="2950784667"/>
                    </a:ext>
                  </a:extLst>
                </a:gridCol>
                <a:gridCol w="920750">
                  <a:extLst>
                    <a:ext uri="{9D8B030D-6E8A-4147-A177-3AD203B41FA5}">
                      <a16:colId xmlns:a16="http://schemas.microsoft.com/office/drawing/2014/main" val="3392649446"/>
                    </a:ext>
                  </a:extLst>
                </a:gridCol>
                <a:gridCol w="1089025">
                  <a:extLst>
                    <a:ext uri="{9D8B030D-6E8A-4147-A177-3AD203B41FA5}">
                      <a16:colId xmlns:a16="http://schemas.microsoft.com/office/drawing/2014/main" val="4247082408"/>
                    </a:ext>
                  </a:extLst>
                </a:gridCol>
                <a:gridCol w="1089025">
                  <a:extLst>
                    <a:ext uri="{9D8B030D-6E8A-4147-A177-3AD203B41FA5}">
                      <a16:colId xmlns:a16="http://schemas.microsoft.com/office/drawing/2014/main" val="2726845353"/>
                    </a:ext>
                  </a:extLst>
                </a:gridCol>
                <a:gridCol w="1089025">
                  <a:extLst>
                    <a:ext uri="{9D8B030D-6E8A-4147-A177-3AD203B41FA5}">
                      <a16:colId xmlns:a16="http://schemas.microsoft.com/office/drawing/2014/main" val="1981261293"/>
                    </a:ext>
                  </a:extLst>
                </a:gridCol>
              </a:tblGrid>
              <a:tr h="351156">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 source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keccak_in_sel</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kk_sub_sel_1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kk_sub_sel_2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kk_sub_sel_3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t1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 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51156">
                <a:tc>
                  <a:txBody>
                    <a:bodyPr/>
                    <a:lstStyle/>
                    <a:p>
                      <a:pPr algn="ct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zero_index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15515926"/>
                  </a:ext>
                </a:extLst>
              </a:tr>
              <a:tr h="351156">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y_gen_index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MLDSA_in_1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bl>
          </a:graphicData>
        </a:graphic>
      </p:graphicFrame>
      <p:sp>
        <p:nvSpPr>
          <p:cNvPr id="2" name="投影片編號版面配置區 1">
            <a:extLst>
              <a:ext uri="{FF2B5EF4-FFF2-40B4-BE49-F238E27FC236}">
                <a16:creationId xmlns:a16="http://schemas.microsoft.com/office/drawing/2014/main" id="{BEA37C69-F344-EC65-E614-612C06CF809C}"/>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157894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pic>
        <p:nvPicPr>
          <p:cNvPr id="5" name="圖片 4">
            <a:extLst>
              <a:ext uri="{FF2B5EF4-FFF2-40B4-BE49-F238E27FC236}">
                <a16:creationId xmlns:a16="http://schemas.microsoft.com/office/drawing/2014/main" id="{D88434A4-669F-4A11-827E-F68D7624E3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338" y="683300"/>
            <a:ext cx="10265323" cy="2091756"/>
          </a:xfrm>
          <a:prstGeom prst="rect">
            <a:avLst/>
          </a:prstGeom>
        </p:spPr>
      </p:pic>
      <p:pic>
        <p:nvPicPr>
          <p:cNvPr id="7" name="圖片 6">
            <a:extLst>
              <a:ext uri="{FF2B5EF4-FFF2-40B4-BE49-F238E27FC236}">
                <a16:creationId xmlns:a16="http://schemas.microsoft.com/office/drawing/2014/main" id="{B83527E7-039B-41AE-8B3D-B1842AD3F5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84256" y="2775056"/>
            <a:ext cx="8423485" cy="3999247"/>
          </a:xfrm>
          <a:prstGeom prst="rect">
            <a:avLst/>
          </a:prstGeom>
        </p:spPr>
      </p:pic>
    </p:spTree>
    <p:extLst>
      <p:ext uri="{BB962C8B-B14F-4D97-AF65-F5344CB8AC3E}">
        <p14:creationId xmlns:p14="http://schemas.microsoft.com/office/powerpoint/2010/main" val="26570343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A9210-C1F3-0F4B-C4BE-43229D35EF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B241AFD0-1F94-557F-0280-BC899A3187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0B44539-AA02-E6D1-1465-6B89150F452B}"/>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Data Mem</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55AEEF58-9100-F48E-71C7-CC756B993FA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3F9120B-EF2F-978F-4B28-3E783C7DD8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1CE6A3C9-8B65-4D80-CCBD-8051587F6A41}"/>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1F7399B-730F-FF9F-D827-2F946337804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445426A-9933-0985-BBE2-CC88E32F1CC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A566540-454D-616A-28B1-E4C9A52DC3F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9ACAAF0C-96DC-4DCF-F093-8E3300A8D4C9}"/>
              </a:ext>
            </a:extLst>
          </p:cNvPr>
          <p:cNvSpPr>
            <a:spLocks noGrp="1"/>
          </p:cNvSpPr>
          <p:nvPr>
            <p:ph type="sldNum" sz="quarter" idx="12"/>
          </p:nvPr>
        </p:nvSpPr>
        <p:spPr/>
        <p:txBody>
          <a:bodyPr/>
          <a:lstStyle/>
          <a:p>
            <a:fld id="{565CE74E-AB26-4998-AD42-012C4C1AD076}" type="slidenum">
              <a:rPr lang="zh-CN" altLang="en-US" smtClean="0"/>
              <a:t>74</a:t>
            </a:fld>
            <a:endParaRPr lang="zh-CN" altLang="en-US"/>
          </a:p>
        </p:txBody>
      </p:sp>
    </p:spTree>
    <p:extLst>
      <p:ext uri="{BB962C8B-B14F-4D97-AF65-F5344CB8AC3E}">
        <p14:creationId xmlns:p14="http://schemas.microsoft.com/office/powerpoint/2010/main" val="39143305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6F6919B-43B9-0307-ACA6-C1A13A8B0C3A}"/>
            </a:ext>
          </a:extLst>
        </p:cNvPr>
        <p:cNvGrpSpPr/>
        <p:nvPr/>
      </p:nvGrpSpPr>
      <p:grpSpPr>
        <a:xfrm>
          <a:off x="0" y="0"/>
          <a:ext cx="0" cy="0"/>
          <a:chOff x="0" y="0"/>
          <a:chExt cx="0" cy="0"/>
        </a:xfrm>
      </p:grpSpPr>
      <p:graphicFrame>
        <p:nvGraphicFramePr>
          <p:cNvPr id="4" name="表格 3">
            <a:extLst>
              <a:ext uri="{FF2B5EF4-FFF2-40B4-BE49-F238E27FC236}">
                <a16:creationId xmlns:a16="http://schemas.microsoft.com/office/drawing/2014/main" id="{60E8A81F-9E08-D40A-2714-38AA34B4896E}"/>
              </a:ext>
            </a:extLst>
          </p:cNvPr>
          <p:cNvGraphicFramePr>
            <a:graphicFrameLocks noGrp="1"/>
          </p:cNvGraphicFramePr>
          <p:nvPr>
            <p:extLst>
              <p:ext uri="{D42A27DB-BD31-4B8C-83A1-F6EECF244321}">
                <p14:modId xmlns:p14="http://schemas.microsoft.com/office/powerpoint/2010/main" val="509142523"/>
              </p:ext>
            </p:extLst>
          </p:nvPr>
        </p:nvGraphicFramePr>
        <p:xfrm>
          <a:off x="0" y="0"/>
          <a:ext cx="11769088" cy="9231856"/>
        </p:xfrm>
        <a:graphic>
          <a:graphicData uri="http://schemas.openxmlformats.org/drawingml/2006/table">
            <a:tbl>
              <a:tblPr firstRow="1" bandRow="1">
                <a:tableStyleId>{5C22544A-7EE6-4342-B048-85BDC9FD1C3A}</a:tableStyleId>
              </a:tblPr>
              <a:tblGrid>
                <a:gridCol w="591015">
                  <a:extLst>
                    <a:ext uri="{9D8B030D-6E8A-4147-A177-3AD203B41FA5}">
                      <a16:colId xmlns:a16="http://schemas.microsoft.com/office/drawing/2014/main" val="2950784667"/>
                    </a:ext>
                  </a:extLst>
                </a:gridCol>
                <a:gridCol w="780033">
                  <a:extLst>
                    <a:ext uri="{9D8B030D-6E8A-4147-A177-3AD203B41FA5}">
                      <a16:colId xmlns:a16="http://schemas.microsoft.com/office/drawing/2014/main" val="3282308950"/>
                    </a:ext>
                  </a:extLst>
                </a:gridCol>
                <a:gridCol w="519902">
                  <a:extLst>
                    <a:ext uri="{9D8B030D-6E8A-4147-A177-3AD203B41FA5}">
                      <a16:colId xmlns:a16="http://schemas.microsoft.com/office/drawing/2014/main" val="3392649446"/>
                    </a:ext>
                  </a:extLst>
                </a:gridCol>
                <a:gridCol w="519902">
                  <a:extLst>
                    <a:ext uri="{9D8B030D-6E8A-4147-A177-3AD203B41FA5}">
                      <a16:colId xmlns:a16="http://schemas.microsoft.com/office/drawing/2014/main" val="4247082408"/>
                    </a:ext>
                  </a:extLst>
                </a:gridCol>
                <a:gridCol w="519902">
                  <a:extLst>
                    <a:ext uri="{9D8B030D-6E8A-4147-A177-3AD203B41FA5}">
                      <a16:colId xmlns:a16="http://schemas.microsoft.com/office/drawing/2014/main" val="2726845353"/>
                    </a:ext>
                  </a:extLst>
                </a:gridCol>
                <a:gridCol w="519902">
                  <a:extLst>
                    <a:ext uri="{9D8B030D-6E8A-4147-A177-3AD203B41FA5}">
                      <a16:colId xmlns:a16="http://schemas.microsoft.com/office/drawing/2014/main" val="1981261293"/>
                    </a:ext>
                  </a:extLst>
                </a:gridCol>
                <a:gridCol w="519902">
                  <a:extLst>
                    <a:ext uri="{9D8B030D-6E8A-4147-A177-3AD203B41FA5}">
                      <a16:colId xmlns:a16="http://schemas.microsoft.com/office/drawing/2014/main" val="969768690"/>
                    </a:ext>
                  </a:extLst>
                </a:gridCol>
                <a:gridCol w="519902">
                  <a:extLst>
                    <a:ext uri="{9D8B030D-6E8A-4147-A177-3AD203B41FA5}">
                      <a16:colId xmlns:a16="http://schemas.microsoft.com/office/drawing/2014/main" val="1114325185"/>
                    </a:ext>
                  </a:extLst>
                </a:gridCol>
                <a:gridCol w="519902">
                  <a:extLst>
                    <a:ext uri="{9D8B030D-6E8A-4147-A177-3AD203B41FA5}">
                      <a16:colId xmlns:a16="http://schemas.microsoft.com/office/drawing/2014/main" val="326544622"/>
                    </a:ext>
                  </a:extLst>
                </a:gridCol>
                <a:gridCol w="519902">
                  <a:extLst>
                    <a:ext uri="{9D8B030D-6E8A-4147-A177-3AD203B41FA5}">
                      <a16:colId xmlns:a16="http://schemas.microsoft.com/office/drawing/2014/main" val="3999466346"/>
                    </a:ext>
                  </a:extLst>
                </a:gridCol>
                <a:gridCol w="519902">
                  <a:extLst>
                    <a:ext uri="{9D8B030D-6E8A-4147-A177-3AD203B41FA5}">
                      <a16:colId xmlns:a16="http://schemas.microsoft.com/office/drawing/2014/main" val="2542458451"/>
                    </a:ext>
                  </a:extLst>
                </a:gridCol>
                <a:gridCol w="519902">
                  <a:extLst>
                    <a:ext uri="{9D8B030D-6E8A-4147-A177-3AD203B41FA5}">
                      <a16:colId xmlns:a16="http://schemas.microsoft.com/office/drawing/2014/main" val="1580581750"/>
                    </a:ext>
                  </a:extLst>
                </a:gridCol>
                <a:gridCol w="519902">
                  <a:extLst>
                    <a:ext uri="{9D8B030D-6E8A-4147-A177-3AD203B41FA5}">
                      <a16:colId xmlns:a16="http://schemas.microsoft.com/office/drawing/2014/main" val="511884125"/>
                    </a:ext>
                  </a:extLst>
                </a:gridCol>
                <a:gridCol w="519902">
                  <a:extLst>
                    <a:ext uri="{9D8B030D-6E8A-4147-A177-3AD203B41FA5}">
                      <a16:colId xmlns:a16="http://schemas.microsoft.com/office/drawing/2014/main" val="2454988802"/>
                    </a:ext>
                  </a:extLst>
                </a:gridCol>
                <a:gridCol w="519902">
                  <a:extLst>
                    <a:ext uri="{9D8B030D-6E8A-4147-A177-3AD203B41FA5}">
                      <a16:colId xmlns:a16="http://schemas.microsoft.com/office/drawing/2014/main" val="4189903804"/>
                    </a:ext>
                  </a:extLst>
                </a:gridCol>
                <a:gridCol w="519902">
                  <a:extLst>
                    <a:ext uri="{9D8B030D-6E8A-4147-A177-3AD203B41FA5}">
                      <a16:colId xmlns:a16="http://schemas.microsoft.com/office/drawing/2014/main" val="171092954"/>
                    </a:ext>
                  </a:extLst>
                </a:gridCol>
                <a:gridCol w="519902">
                  <a:extLst>
                    <a:ext uri="{9D8B030D-6E8A-4147-A177-3AD203B41FA5}">
                      <a16:colId xmlns:a16="http://schemas.microsoft.com/office/drawing/2014/main" val="4034235269"/>
                    </a:ext>
                  </a:extLst>
                </a:gridCol>
                <a:gridCol w="519902">
                  <a:extLst>
                    <a:ext uri="{9D8B030D-6E8A-4147-A177-3AD203B41FA5}">
                      <a16:colId xmlns:a16="http://schemas.microsoft.com/office/drawing/2014/main" val="1635673360"/>
                    </a:ext>
                  </a:extLst>
                </a:gridCol>
                <a:gridCol w="519902">
                  <a:extLst>
                    <a:ext uri="{9D8B030D-6E8A-4147-A177-3AD203B41FA5}">
                      <a16:colId xmlns:a16="http://schemas.microsoft.com/office/drawing/2014/main" val="2956985826"/>
                    </a:ext>
                  </a:extLst>
                </a:gridCol>
                <a:gridCol w="519902">
                  <a:extLst>
                    <a:ext uri="{9D8B030D-6E8A-4147-A177-3AD203B41FA5}">
                      <a16:colId xmlns:a16="http://schemas.microsoft.com/office/drawing/2014/main" val="545459789"/>
                    </a:ext>
                  </a:extLst>
                </a:gridCol>
                <a:gridCol w="519902">
                  <a:extLst>
                    <a:ext uri="{9D8B030D-6E8A-4147-A177-3AD203B41FA5}">
                      <a16:colId xmlns:a16="http://schemas.microsoft.com/office/drawing/2014/main" val="1536216753"/>
                    </a:ext>
                  </a:extLst>
                </a:gridCol>
                <a:gridCol w="519902">
                  <a:extLst>
                    <a:ext uri="{9D8B030D-6E8A-4147-A177-3AD203B41FA5}">
                      <a16:colId xmlns:a16="http://schemas.microsoft.com/office/drawing/2014/main" val="681821384"/>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80403"/>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6551733"/>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23, 4096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h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040040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23,  256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7266283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557736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3195493"/>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157469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804254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67667000"/>
                  </a:ext>
                </a:extLst>
              </a:tr>
              <a:tr h="407872">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1551592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009464"/>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8429167"/>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7934202"/>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23, 256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4055413"/>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3038305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177963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753085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932529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503354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64, 96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c_tilde</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5988002"/>
                  </a:ext>
                </a:extLst>
              </a:tr>
            </a:tbl>
          </a:graphicData>
        </a:graphic>
      </p:graphicFrame>
      <p:sp>
        <p:nvSpPr>
          <p:cNvPr id="2" name="投影片編號版面配置區 1">
            <a:extLst>
              <a:ext uri="{FF2B5EF4-FFF2-40B4-BE49-F238E27FC236}">
                <a16:creationId xmlns:a16="http://schemas.microsoft.com/office/drawing/2014/main" id="{1665C078-61F2-A95B-98FB-7A1EE1BCB2FA}"/>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75</a:t>
            </a:fld>
            <a:endParaRPr lang="zh-CN" altLang="en-US" dirty="0"/>
          </a:p>
        </p:txBody>
      </p:sp>
      <p:graphicFrame>
        <p:nvGraphicFramePr>
          <p:cNvPr id="5" name="表格 4">
            <a:extLst>
              <a:ext uri="{FF2B5EF4-FFF2-40B4-BE49-F238E27FC236}">
                <a16:creationId xmlns:a16="http://schemas.microsoft.com/office/drawing/2014/main" id="{A99DB77C-8C0A-E856-24BB-293927FD59EC}"/>
              </a:ext>
            </a:extLst>
          </p:cNvPr>
          <p:cNvGraphicFramePr>
            <a:graphicFrameLocks noGrp="1"/>
          </p:cNvGraphicFramePr>
          <p:nvPr>
            <p:extLst>
              <p:ext uri="{D42A27DB-BD31-4B8C-83A1-F6EECF244321}">
                <p14:modId xmlns:p14="http://schemas.microsoft.com/office/powerpoint/2010/main" val="667456371"/>
              </p:ext>
            </p:extLst>
          </p:nvPr>
        </p:nvGraphicFramePr>
        <p:xfrm>
          <a:off x="11995485" y="0"/>
          <a:ext cx="3150704" cy="702312"/>
        </p:xfrm>
        <a:graphic>
          <a:graphicData uri="http://schemas.openxmlformats.org/drawingml/2006/table">
            <a:tbl>
              <a:tblPr firstRow="1" bandRow="1">
                <a:tableStyleId>{5C22544A-7EE6-4342-B048-85BDC9FD1C3A}</a:tableStyleId>
              </a:tblPr>
              <a:tblGrid>
                <a:gridCol w="964095">
                  <a:extLst>
                    <a:ext uri="{9D8B030D-6E8A-4147-A177-3AD203B41FA5}">
                      <a16:colId xmlns:a16="http://schemas.microsoft.com/office/drawing/2014/main" val="2379852222"/>
                    </a:ext>
                  </a:extLst>
                </a:gridCol>
                <a:gridCol w="2186609">
                  <a:extLst>
                    <a:ext uri="{9D8B030D-6E8A-4147-A177-3AD203B41FA5}">
                      <a16:colId xmlns:a16="http://schemas.microsoft.com/office/drawing/2014/main" val="16262278"/>
                    </a:ext>
                  </a:extLst>
                </a:gridCol>
              </a:tblGrid>
              <a:tr h="351156">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200336975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5963C9-D9F2-4D99-BF19-2D42DB0317E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2A5300C-F41A-C836-9B2C-738318BEA056}"/>
              </a:ext>
            </a:extLst>
          </p:cNvPr>
          <p:cNvGrpSpPr/>
          <p:nvPr/>
        </p:nvGrpSpPr>
        <p:grpSpPr>
          <a:xfrm>
            <a:off x="568443" y="319365"/>
            <a:ext cx="4061102" cy="461665"/>
            <a:chOff x="568442" y="319364"/>
            <a:chExt cx="4061102" cy="461666"/>
          </a:xfrm>
        </p:grpSpPr>
        <p:sp>
          <p:nvSpPr>
            <p:cNvPr id="55" name="文本框 23">
              <a:extLst>
                <a:ext uri="{FF2B5EF4-FFF2-40B4-BE49-F238E27FC236}">
                  <a16:creationId xmlns:a16="http://schemas.microsoft.com/office/drawing/2014/main" id="{3BA442EE-63F8-2A0B-384A-F5CBFC586884}"/>
                </a:ext>
              </a:extLst>
            </p:cNvPr>
            <p:cNvSpPr txBox="1"/>
            <p:nvPr/>
          </p:nvSpPr>
          <p:spPr>
            <a:xfrm>
              <a:off x="665958" y="319364"/>
              <a:ext cx="39635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Data Mem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6AFB541-DFBC-3EA3-2120-7118B0CE2A0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DFC151A-8987-E0B6-E033-0006D92B71B9}"/>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76</a:t>
            </a:fld>
            <a:endParaRPr lang="zh-CN" altLang="en-US" dirty="0"/>
          </a:p>
        </p:txBody>
      </p:sp>
      <p:graphicFrame>
        <p:nvGraphicFramePr>
          <p:cNvPr id="6" name="表格 5">
            <a:extLst>
              <a:ext uri="{FF2B5EF4-FFF2-40B4-BE49-F238E27FC236}">
                <a16:creationId xmlns:a16="http://schemas.microsoft.com/office/drawing/2014/main" id="{EF22DD12-2EE7-E9AC-C29A-A89071B2990E}"/>
              </a:ext>
            </a:extLst>
          </p:cNvPr>
          <p:cNvGraphicFramePr>
            <a:graphicFrameLocks noGrp="1"/>
          </p:cNvGraphicFramePr>
          <p:nvPr>
            <p:extLst>
              <p:ext uri="{D42A27DB-BD31-4B8C-83A1-F6EECF244321}">
                <p14:modId xmlns:p14="http://schemas.microsoft.com/office/powerpoint/2010/main" val="647139726"/>
              </p:ext>
            </p:extLst>
          </p:nvPr>
        </p:nvGraphicFramePr>
        <p:xfrm>
          <a:off x="568442" y="1020986"/>
          <a:ext cx="11249186" cy="5504392"/>
        </p:xfrm>
        <a:graphic>
          <a:graphicData uri="http://schemas.openxmlformats.org/drawingml/2006/table">
            <a:tbl>
              <a:tblPr firstRow="1" bandRow="1">
                <a:tableStyleId>{5C22544A-7EE6-4342-B048-85BDC9FD1C3A}</a:tableStyleId>
              </a:tblPr>
              <a:tblGrid>
                <a:gridCol w="591015">
                  <a:extLst>
                    <a:ext uri="{9D8B030D-6E8A-4147-A177-3AD203B41FA5}">
                      <a16:colId xmlns:a16="http://schemas.microsoft.com/office/drawing/2014/main" val="2950784667"/>
                    </a:ext>
                  </a:extLst>
                </a:gridCol>
                <a:gridCol w="780033">
                  <a:extLst>
                    <a:ext uri="{9D8B030D-6E8A-4147-A177-3AD203B41FA5}">
                      <a16:colId xmlns:a16="http://schemas.microsoft.com/office/drawing/2014/main" val="3282308950"/>
                    </a:ext>
                  </a:extLst>
                </a:gridCol>
                <a:gridCol w="519902">
                  <a:extLst>
                    <a:ext uri="{9D8B030D-6E8A-4147-A177-3AD203B41FA5}">
                      <a16:colId xmlns:a16="http://schemas.microsoft.com/office/drawing/2014/main" val="3392649446"/>
                    </a:ext>
                  </a:extLst>
                </a:gridCol>
                <a:gridCol w="519902">
                  <a:extLst>
                    <a:ext uri="{9D8B030D-6E8A-4147-A177-3AD203B41FA5}">
                      <a16:colId xmlns:a16="http://schemas.microsoft.com/office/drawing/2014/main" val="4247082408"/>
                    </a:ext>
                  </a:extLst>
                </a:gridCol>
                <a:gridCol w="519902">
                  <a:extLst>
                    <a:ext uri="{9D8B030D-6E8A-4147-A177-3AD203B41FA5}">
                      <a16:colId xmlns:a16="http://schemas.microsoft.com/office/drawing/2014/main" val="2726845353"/>
                    </a:ext>
                  </a:extLst>
                </a:gridCol>
                <a:gridCol w="519902">
                  <a:extLst>
                    <a:ext uri="{9D8B030D-6E8A-4147-A177-3AD203B41FA5}">
                      <a16:colId xmlns:a16="http://schemas.microsoft.com/office/drawing/2014/main" val="1981261293"/>
                    </a:ext>
                  </a:extLst>
                </a:gridCol>
                <a:gridCol w="519902">
                  <a:extLst>
                    <a:ext uri="{9D8B030D-6E8A-4147-A177-3AD203B41FA5}">
                      <a16:colId xmlns:a16="http://schemas.microsoft.com/office/drawing/2014/main" val="969768690"/>
                    </a:ext>
                  </a:extLst>
                </a:gridCol>
                <a:gridCol w="519902">
                  <a:extLst>
                    <a:ext uri="{9D8B030D-6E8A-4147-A177-3AD203B41FA5}">
                      <a16:colId xmlns:a16="http://schemas.microsoft.com/office/drawing/2014/main" val="1114325185"/>
                    </a:ext>
                  </a:extLst>
                </a:gridCol>
                <a:gridCol w="519902">
                  <a:extLst>
                    <a:ext uri="{9D8B030D-6E8A-4147-A177-3AD203B41FA5}">
                      <a16:colId xmlns:a16="http://schemas.microsoft.com/office/drawing/2014/main" val="326544622"/>
                    </a:ext>
                  </a:extLst>
                </a:gridCol>
                <a:gridCol w="519902">
                  <a:extLst>
                    <a:ext uri="{9D8B030D-6E8A-4147-A177-3AD203B41FA5}">
                      <a16:colId xmlns:a16="http://schemas.microsoft.com/office/drawing/2014/main" val="3999466346"/>
                    </a:ext>
                  </a:extLst>
                </a:gridCol>
                <a:gridCol w="519902">
                  <a:extLst>
                    <a:ext uri="{9D8B030D-6E8A-4147-A177-3AD203B41FA5}">
                      <a16:colId xmlns:a16="http://schemas.microsoft.com/office/drawing/2014/main" val="2542458451"/>
                    </a:ext>
                  </a:extLst>
                </a:gridCol>
                <a:gridCol w="519902">
                  <a:extLst>
                    <a:ext uri="{9D8B030D-6E8A-4147-A177-3AD203B41FA5}">
                      <a16:colId xmlns:a16="http://schemas.microsoft.com/office/drawing/2014/main" val="1580581750"/>
                    </a:ext>
                  </a:extLst>
                </a:gridCol>
                <a:gridCol w="519902">
                  <a:extLst>
                    <a:ext uri="{9D8B030D-6E8A-4147-A177-3AD203B41FA5}">
                      <a16:colId xmlns:a16="http://schemas.microsoft.com/office/drawing/2014/main" val="511884125"/>
                    </a:ext>
                  </a:extLst>
                </a:gridCol>
                <a:gridCol w="519902">
                  <a:extLst>
                    <a:ext uri="{9D8B030D-6E8A-4147-A177-3AD203B41FA5}">
                      <a16:colId xmlns:a16="http://schemas.microsoft.com/office/drawing/2014/main" val="2454988802"/>
                    </a:ext>
                  </a:extLst>
                </a:gridCol>
                <a:gridCol w="519902">
                  <a:extLst>
                    <a:ext uri="{9D8B030D-6E8A-4147-A177-3AD203B41FA5}">
                      <a16:colId xmlns:a16="http://schemas.microsoft.com/office/drawing/2014/main" val="4189903804"/>
                    </a:ext>
                  </a:extLst>
                </a:gridCol>
                <a:gridCol w="519902">
                  <a:extLst>
                    <a:ext uri="{9D8B030D-6E8A-4147-A177-3AD203B41FA5}">
                      <a16:colId xmlns:a16="http://schemas.microsoft.com/office/drawing/2014/main" val="171092954"/>
                    </a:ext>
                  </a:extLst>
                </a:gridCol>
                <a:gridCol w="519902">
                  <a:extLst>
                    <a:ext uri="{9D8B030D-6E8A-4147-A177-3AD203B41FA5}">
                      <a16:colId xmlns:a16="http://schemas.microsoft.com/office/drawing/2014/main" val="4034235269"/>
                    </a:ext>
                  </a:extLst>
                </a:gridCol>
                <a:gridCol w="519902">
                  <a:extLst>
                    <a:ext uri="{9D8B030D-6E8A-4147-A177-3AD203B41FA5}">
                      <a16:colId xmlns:a16="http://schemas.microsoft.com/office/drawing/2014/main" val="1635673360"/>
                    </a:ext>
                  </a:extLst>
                </a:gridCol>
                <a:gridCol w="519902">
                  <a:extLst>
                    <a:ext uri="{9D8B030D-6E8A-4147-A177-3AD203B41FA5}">
                      <a16:colId xmlns:a16="http://schemas.microsoft.com/office/drawing/2014/main" val="2956985826"/>
                    </a:ext>
                  </a:extLst>
                </a:gridCol>
                <a:gridCol w="519902">
                  <a:extLst>
                    <a:ext uri="{9D8B030D-6E8A-4147-A177-3AD203B41FA5}">
                      <a16:colId xmlns:a16="http://schemas.microsoft.com/office/drawing/2014/main" val="545459789"/>
                    </a:ext>
                  </a:extLst>
                </a:gridCol>
                <a:gridCol w="519902">
                  <a:extLst>
                    <a:ext uri="{9D8B030D-6E8A-4147-A177-3AD203B41FA5}">
                      <a16:colId xmlns:a16="http://schemas.microsoft.com/office/drawing/2014/main" val="1536216753"/>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90246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9113330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5089978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 -cs2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89351845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2028865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58771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0646674"/>
                  </a:ext>
                </a:extLst>
              </a:tr>
              <a:tr h="351156">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b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407872">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64, 96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改由</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encode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完生鮮直送，不存入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產生</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的同時計算用於判斷拒絕採樣的條件</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，即可部存入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526022453"/>
                  </a:ext>
                </a:extLst>
              </a:tr>
            </a:tbl>
          </a:graphicData>
        </a:graphic>
      </p:graphicFrame>
      <p:graphicFrame>
        <p:nvGraphicFramePr>
          <p:cNvPr id="7" name="表格 6">
            <a:extLst>
              <a:ext uri="{FF2B5EF4-FFF2-40B4-BE49-F238E27FC236}">
                <a16:creationId xmlns:a16="http://schemas.microsoft.com/office/drawing/2014/main" id="{1FB3F318-93EE-D74F-1266-A63FAE84E1DD}"/>
              </a:ext>
            </a:extLst>
          </p:cNvPr>
          <p:cNvGraphicFramePr>
            <a:graphicFrameLocks noGrp="1"/>
          </p:cNvGraphicFramePr>
          <p:nvPr>
            <p:extLst>
              <p:ext uri="{D42A27DB-BD31-4B8C-83A1-F6EECF244321}">
                <p14:modId xmlns:p14="http://schemas.microsoft.com/office/powerpoint/2010/main" val="2076779394"/>
              </p:ext>
            </p:extLst>
          </p:nvPr>
        </p:nvGraphicFramePr>
        <p:xfrm>
          <a:off x="10262428" y="149832"/>
          <a:ext cx="1555200" cy="702312"/>
        </p:xfrm>
        <a:graphic>
          <a:graphicData uri="http://schemas.openxmlformats.org/drawingml/2006/table">
            <a:tbl>
              <a:tblPr firstRow="1" bandRow="1">
                <a:tableStyleId>{5C22544A-7EE6-4342-B048-85BDC9FD1C3A}</a:tableStyleId>
              </a:tblPr>
              <a:tblGrid>
                <a:gridCol w="518400">
                  <a:extLst>
                    <a:ext uri="{9D8B030D-6E8A-4147-A177-3AD203B41FA5}">
                      <a16:colId xmlns:a16="http://schemas.microsoft.com/office/drawing/2014/main" val="2379852222"/>
                    </a:ext>
                  </a:extLst>
                </a:gridCol>
                <a:gridCol w="1036800">
                  <a:extLst>
                    <a:ext uri="{9D8B030D-6E8A-4147-A177-3AD203B41FA5}">
                      <a16:colId xmlns:a16="http://schemas.microsoft.com/office/drawing/2014/main" val="16262278"/>
                    </a:ext>
                  </a:extLst>
                </a:gridCol>
              </a:tblGrid>
              <a:tr h="351156">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27641414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8147A-61F5-C48A-6C3B-A167A9539C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36A9F6D-38E1-71D0-D09D-6E7B8216B1ED}"/>
              </a:ext>
            </a:extLst>
          </p:cNvPr>
          <p:cNvGrpSpPr/>
          <p:nvPr/>
        </p:nvGrpSpPr>
        <p:grpSpPr>
          <a:xfrm>
            <a:off x="568443" y="319365"/>
            <a:ext cx="4061102" cy="461665"/>
            <a:chOff x="568442" y="319364"/>
            <a:chExt cx="4061102" cy="461666"/>
          </a:xfrm>
        </p:grpSpPr>
        <p:sp>
          <p:nvSpPr>
            <p:cNvPr id="55" name="文本框 23">
              <a:extLst>
                <a:ext uri="{FF2B5EF4-FFF2-40B4-BE49-F238E27FC236}">
                  <a16:creationId xmlns:a16="http://schemas.microsoft.com/office/drawing/2014/main" id="{CA17919D-B88C-C878-064B-9138C644D148}"/>
                </a:ext>
              </a:extLst>
            </p:cNvPr>
            <p:cNvSpPr txBox="1"/>
            <p:nvPr/>
          </p:nvSpPr>
          <p:spPr>
            <a:xfrm>
              <a:off x="665958" y="319364"/>
              <a:ext cx="39635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Data Mem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F5176EE-E3B2-A5F6-18D0-C9599A84B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10E05D6-43B5-302B-593E-FB805C8A6416}"/>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77</a:t>
            </a:fld>
            <a:endParaRPr lang="zh-CN" altLang="en-US" dirty="0"/>
          </a:p>
        </p:txBody>
      </p:sp>
      <p:graphicFrame>
        <p:nvGraphicFramePr>
          <p:cNvPr id="6" name="表格 5">
            <a:extLst>
              <a:ext uri="{FF2B5EF4-FFF2-40B4-BE49-F238E27FC236}">
                <a16:creationId xmlns:a16="http://schemas.microsoft.com/office/drawing/2014/main" id="{4A7FA95A-732D-3781-49BE-A985C46F8B70}"/>
              </a:ext>
            </a:extLst>
          </p:cNvPr>
          <p:cNvGraphicFramePr>
            <a:graphicFrameLocks noGrp="1"/>
          </p:cNvGraphicFramePr>
          <p:nvPr/>
        </p:nvGraphicFramePr>
        <p:xfrm>
          <a:off x="374372" y="775581"/>
          <a:ext cx="11665180" cy="5990800"/>
        </p:xfrm>
        <a:graphic>
          <a:graphicData uri="http://schemas.openxmlformats.org/drawingml/2006/table">
            <a:tbl>
              <a:tblPr firstRow="1" bandRow="1">
                <a:tableStyleId>{5C22544A-7EE6-4342-B048-85BDC9FD1C3A}</a:tableStyleId>
              </a:tblPr>
              <a:tblGrid>
                <a:gridCol w="612870">
                  <a:extLst>
                    <a:ext uri="{9D8B030D-6E8A-4147-A177-3AD203B41FA5}">
                      <a16:colId xmlns:a16="http://schemas.microsoft.com/office/drawing/2014/main" val="2950784667"/>
                    </a:ext>
                  </a:extLst>
                </a:gridCol>
                <a:gridCol w="808878">
                  <a:extLst>
                    <a:ext uri="{9D8B030D-6E8A-4147-A177-3AD203B41FA5}">
                      <a16:colId xmlns:a16="http://schemas.microsoft.com/office/drawing/2014/main" val="3282308950"/>
                    </a:ext>
                  </a:extLst>
                </a:gridCol>
                <a:gridCol w="539128">
                  <a:extLst>
                    <a:ext uri="{9D8B030D-6E8A-4147-A177-3AD203B41FA5}">
                      <a16:colId xmlns:a16="http://schemas.microsoft.com/office/drawing/2014/main" val="3392649446"/>
                    </a:ext>
                  </a:extLst>
                </a:gridCol>
                <a:gridCol w="539128">
                  <a:extLst>
                    <a:ext uri="{9D8B030D-6E8A-4147-A177-3AD203B41FA5}">
                      <a16:colId xmlns:a16="http://schemas.microsoft.com/office/drawing/2014/main" val="4247082408"/>
                    </a:ext>
                  </a:extLst>
                </a:gridCol>
                <a:gridCol w="539128">
                  <a:extLst>
                    <a:ext uri="{9D8B030D-6E8A-4147-A177-3AD203B41FA5}">
                      <a16:colId xmlns:a16="http://schemas.microsoft.com/office/drawing/2014/main" val="2726845353"/>
                    </a:ext>
                  </a:extLst>
                </a:gridCol>
                <a:gridCol w="539128">
                  <a:extLst>
                    <a:ext uri="{9D8B030D-6E8A-4147-A177-3AD203B41FA5}">
                      <a16:colId xmlns:a16="http://schemas.microsoft.com/office/drawing/2014/main" val="1981261293"/>
                    </a:ext>
                  </a:extLst>
                </a:gridCol>
                <a:gridCol w="539128">
                  <a:extLst>
                    <a:ext uri="{9D8B030D-6E8A-4147-A177-3AD203B41FA5}">
                      <a16:colId xmlns:a16="http://schemas.microsoft.com/office/drawing/2014/main" val="969768690"/>
                    </a:ext>
                  </a:extLst>
                </a:gridCol>
                <a:gridCol w="539128">
                  <a:extLst>
                    <a:ext uri="{9D8B030D-6E8A-4147-A177-3AD203B41FA5}">
                      <a16:colId xmlns:a16="http://schemas.microsoft.com/office/drawing/2014/main" val="1114325185"/>
                    </a:ext>
                  </a:extLst>
                </a:gridCol>
                <a:gridCol w="539128">
                  <a:extLst>
                    <a:ext uri="{9D8B030D-6E8A-4147-A177-3AD203B41FA5}">
                      <a16:colId xmlns:a16="http://schemas.microsoft.com/office/drawing/2014/main" val="326544622"/>
                    </a:ext>
                  </a:extLst>
                </a:gridCol>
                <a:gridCol w="539128">
                  <a:extLst>
                    <a:ext uri="{9D8B030D-6E8A-4147-A177-3AD203B41FA5}">
                      <a16:colId xmlns:a16="http://schemas.microsoft.com/office/drawing/2014/main" val="3999466346"/>
                    </a:ext>
                  </a:extLst>
                </a:gridCol>
                <a:gridCol w="539128">
                  <a:extLst>
                    <a:ext uri="{9D8B030D-6E8A-4147-A177-3AD203B41FA5}">
                      <a16:colId xmlns:a16="http://schemas.microsoft.com/office/drawing/2014/main" val="2542458451"/>
                    </a:ext>
                  </a:extLst>
                </a:gridCol>
                <a:gridCol w="539128">
                  <a:extLst>
                    <a:ext uri="{9D8B030D-6E8A-4147-A177-3AD203B41FA5}">
                      <a16:colId xmlns:a16="http://schemas.microsoft.com/office/drawing/2014/main" val="1580581750"/>
                    </a:ext>
                  </a:extLst>
                </a:gridCol>
                <a:gridCol w="539128">
                  <a:extLst>
                    <a:ext uri="{9D8B030D-6E8A-4147-A177-3AD203B41FA5}">
                      <a16:colId xmlns:a16="http://schemas.microsoft.com/office/drawing/2014/main" val="511884125"/>
                    </a:ext>
                  </a:extLst>
                </a:gridCol>
                <a:gridCol w="539128">
                  <a:extLst>
                    <a:ext uri="{9D8B030D-6E8A-4147-A177-3AD203B41FA5}">
                      <a16:colId xmlns:a16="http://schemas.microsoft.com/office/drawing/2014/main" val="2454988802"/>
                    </a:ext>
                  </a:extLst>
                </a:gridCol>
                <a:gridCol w="539128">
                  <a:extLst>
                    <a:ext uri="{9D8B030D-6E8A-4147-A177-3AD203B41FA5}">
                      <a16:colId xmlns:a16="http://schemas.microsoft.com/office/drawing/2014/main" val="4189903804"/>
                    </a:ext>
                  </a:extLst>
                </a:gridCol>
                <a:gridCol w="539128">
                  <a:extLst>
                    <a:ext uri="{9D8B030D-6E8A-4147-A177-3AD203B41FA5}">
                      <a16:colId xmlns:a16="http://schemas.microsoft.com/office/drawing/2014/main" val="171092954"/>
                    </a:ext>
                  </a:extLst>
                </a:gridCol>
                <a:gridCol w="539128">
                  <a:extLst>
                    <a:ext uri="{9D8B030D-6E8A-4147-A177-3AD203B41FA5}">
                      <a16:colId xmlns:a16="http://schemas.microsoft.com/office/drawing/2014/main" val="4034235269"/>
                    </a:ext>
                  </a:extLst>
                </a:gridCol>
                <a:gridCol w="539128">
                  <a:extLst>
                    <a:ext uri="{9D8B030D-6E8A-4147-A177-3AD203B41FA5}">
                      <a16:colId xmlns:a16="http://schemas.microsoft.com/office/drawing/2014/main" val="1635673360"/>
                    </a:ext>
                  </a:extLst>
                </a:gridCol>
                <a:gridCol w="539128">
                  <a:extLst>
                    <a:ext uri="{9D8B030D-6E8A-4147-A177-3AD203B41FA5}">
                      <a16:colId xmlns:a16="http://schemas.microsoft.com/office/drawing/2014/main" val="2956985826"/>
                    </a:ext>
                  </a:extLst>
                </a:gridCol>
                <a:gridCol w="539128">
                  <a:extLst>
                    <a:ext uri="{9D8B030D-6E8A-4147-A177-3AD203B41FA5}">
                      <a16:colId xmlns:a16="http://schemas.microsoft.com/office/drawing/2014/main" val="545459789"/>
                    </a:ext>
                  </a:extLst>
                </a:gridCol>
                <a:gridCol w="539128">
                  <a:extLst>
                    <a:ext uri="{9D8B030D-6E8A-4147-A177-3AD203B41FA5}">
                      <a16:colId xmlns:a16="http://schemas.microsoft.com/office/drawing/2014/main" val="1536216753"/>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8359268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16090246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79113330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05089978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9351845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122028865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858771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04064667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382212403"/>
                  </a:ext>
                </a:extLst>
              </a:tr>
              <a:tr h="351156">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b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407872">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64, 96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改由</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encode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完生鮮直送，不存入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產生</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的同時計算用於判斷拒絕採樣的條件</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，即可部存入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526022453"/>
                  </a:ext>
                </a:extLst>
              </a:tr>
            </a:tbl>
          </a:graphicData>
        </a:graphic>
      </p:graphicFrame>
      <p:graphicFrame>
        <p:nvGraphicFramePr>
          <p:cNvPr id="7" name="表格 6">
            <a:extLst>
              <a:ext uri="{FF2B5EF4-FFF2-40B4-BE49-F238E27FC236}">
                <a16:creationId xmlns:a16="http://schemas.microsoft.com/office/drawing/2014/main" id="{5B49E1D3-CDF8-62B9-03E2-74598AF97FE6}"/>
              </a:ext>
            </a:extLst>
          </p:cNvPr>
          <p:cNvGraphicFramePr>
            <a:graphicFrameLocks noGrp="1"/>
          </p:cNvGraphicFramePr>
          <p:nvPr/>
        </p:nvGraphicFramePr>
        <p:xfrm>
          <a:off x="10419552" y="73269"/>
          <a:ext cx="1620000" cy="702312"/>
        </p:xfrm>
        <a:graphic>
          <a:graphicData uri="http://schemas.openxmlformats.org/drawingml/2006/table">
            <a:tbl>
              <a:tblPr firstRow="1" bandRow="1">
                <a:tableStyleId>{5C22544A-7EE6-4342-B048-85BDC9FD1C3A}</a:tableStyleId>
              </a:tblPr>
              <a:tblGrid>
                <a:gridCol w="540000">
                  <a:extLst>
                    <a:ext uri="{9D8B030D-6E8A-4147-A177-3AD203B41FA5}">
                      <a16:colId xmlns:a16="http://schemas.microsoft.com/office/drawing/2014/main" val="2379852222"/>
                    </a:ext>
                  </a:extLst>
                </a:gridCol>
                <a:gridCol w="1080000">
                  <a:extLst>
                    <a:ext uri="{9D8B030D-6E8A-4147-A177-3AD203B41FA5}">
                      <a16:colId xmlns:a16="http://schemas.microsoft.com/office/drawing/2014/main" val="16262278"/>
                    </a:ext>
                  </a:extLst>
                </a:gridCol>
              </a:tblGrid>
              <a:tr h="351156">
                <a:tc>
                  <a:txBody>
                    <a:bodyPr/>
                    <a:lstStyle/>
                    <a:p>
                      <a:pPr algn="ct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354745518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18DC1-3EC9-7249-8F7F-F97368E14E4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85143F4-167C-09D4-8124-BC6A8C93A8CD}"/>
              </a:ext>
            </a:extLst>
          </p:cNvPr>
          <p:cNvGrpSpPr/>
          <p:nvPr/>
        </p:nvGrpSpPr>
        <p:grpSpPr>
          <a:xfrm>
            <a:off x="568443" y="319365"/>
            <a:ext cx="4061102" cy="461665"/>
            <a:chOff x="568442" y="319364"/>
            <a:chExt cx="4061102" cy="461666"/>
          </a:xfrm>
        </p:grpSpPr>
        <p:sp>
          <p:nvSpPr>
            <p:cNvPr id="55" name="文本框 23">
              <a:extLst>
                <a:ext uri="{FF2B5EF4-FFF2-40B4-BE49-F238E27FC236}">
                  <a16:creationId xmlns:a16="http://schemas.microsoft.com/office/drawing/2014/main" id="{0FDEC55C-710F-6FBC-DE32-B24B5182AA58}"/>
                </a:ext>
              </a:extLst>
            </p:cNvPr>
            <p:cNvSpPr txBox="1"/>
            <p:nvPr/>
          </p:nvSpPr>
          <p:spPr>
            <a:xfrm>
              <a:off x="665958" y="319364"/>
              <a:ext cx="39635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Data Mem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5B5BACD-320F-EF6B-4DAB-4DDBFCA047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4088A3F-77D8-384A-2643-9F32545BD591}"/>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78</a:t>
            </a:fld>
            <a:endParaRPr lang="zh-CN" altLang="en-US" dirty="0"/>
          </a:p>
        </p:txBody>
      </p:sp>
      <p:graphicFrame>
        <p:nvGraphicFramePr>
          <p:cNvPr id="6" name="表格 5">
            <a:extLst>
              <a:ext uri="{FF2B5EF4-FFF2-40B4-BE49-F238E27FC236}">
                <a16:creationId xmlns:a16="http://schemas.microsoft.com/office/drawing/2014/main" id="{8A5E0D22-503A-CF3F-6748-032E864F8B03}"/>
              </a:ext>
            </a:extLst>
          </p:cNvPr>
          <p:cNvGraphicFramePr>
            <a:graphicFrameLocks noGrp="1"/>
          </p:cNvGraphicFramePr>
          <p:nvPr>
            <p:extLst>
              <p:ext uri="{D42A27DB-BD31-4B8C-83A1-F6EECF244321}">
                <p14:modId xmlns:p14="http://schemas.microsoft.com/office/powerpoint/2010/main" val="54861400"/>
              </p:ext>
            </p:extLst>
          </p:nvPr>
        </p:nvGraphicFramePr>
        <p:xfrm>
          <a:off x="374372" y="775581"/>
          <a:ext cx="11665180" cy="5990800"/>
        </p:xfrm>
        <a:graphic>
          <a:graphicData uri="http://schemas.openxmlformats.org/drawingml/2006/table">
            <a:tbl>
              <a:tblPr firstRow="1" bandRow="1">
                <a:tableStyleId>{5C22544A-7EE6-4342-B048-85BDC9FD1C3A}</a:tableStyleId>
              </a:tblPr>
              <a:tblGrid>
                <a:gridCol w="612870">
                  <a:extLst>
                    <a:ext uri="{9D8B030D-6E8A-4147-A177-3AD203B41FA5}">
                      <a16:colId xmlns:a16="http://schemas.microsoft.com/office/drawing/2014/main" val="2950784667"/>
                    </a:ext>
                  </a:extLst>
                </a:gridCol>
                <a:gridCol w="808878">
                  <a:extLst>
                    <a:ext uri="{9D8B030D-6E8A-4147-A177-3AD203B41FA5}">
                      <a16:colId xmlns:a16="http://schemas.microsoft.com/office/drawing/2014/main" val="3282308950"/>
                    </a:ext>
                  </a:extLst>
                </a:gridCol>
                <a:gridCol w="539128">
                  <a:extLst>
                    <a:ext uri="{9D8B030D-6E8A-4147-A177-3AD203B41FA5}">
                      <a16:colId xmlns:a16="http://schemas.microsoft.com/office/drawing/2014/main" val="3392649446"/>
                    </a:ext>
                  </a:extLst>
                </a:gridCol>
                <a:gridCol w="539128">
                  <a:extLst>
                    <a:ext uri="{9D8B030D-6E8A-4147-A177-3AD203B41FA5}">
                      <a16:colId xmlns:a16="http://schemas.microsoft.com/office/drawing/2014/main" val="4247082408"/>
                    </a:ext>
                  </a:extLst>
                </a:gridCol>
                <a:gridCol w="539128">
                  <a:extLst>
                    <a:ext uri="{9D8B030D-6E8A-4147-A177-3AD203B41FA5}">
                      <a16:colId xmlns:a16="http://schemas.microsoft.com/office/drawing/2014/main" val="2726845353"/>
                    </a:ext>
                  </a:extLst>
                </a:gridCol>
                <a:gridCol w="539128">
                  <a:extLst>
                    <a:ext uri="{9D8B030D-6E8A-4147-A177-3AD203B41FA5}">
                      <a16:colId xmlns:a16="http://schemas.microsoft.com/office/drawing/2014/main" val="1981261293"/>
                    </a:ext>
                  </a:extLst>
                </a:gridCol>
                <a:gridCol w="539128">
                  <a:extLst>
                    <a:ext uri="{9D8B030D-6E8A-4147-A177-3AD203B41FA5}">
                      <a16:colId xmlns:a16="http://schemas.microsoft.com/office/drawing/2014/main" val="969768690"/>
                    </a:ext>
                  </a:extLst>
                </a:gridCol>
                <a:gridCol w="539128">
                  <a:extLst>
                    <a:ext uri="{9D8B030D-6E8A-4147-A177-3AD203B41FA5}">
                      <a16:colId xmlns:a16="http://schemas.microsoft.com/office/drawing/2014/main" val="1114325185"/>
                    </a:ext>
                  </a:extLst>
                </a:gridCol>
                <a:gridCol w="539128">
                  <a:extLst>
                    <a:ext uri="{9D8B030D-6E8A-4147-A177-3AD203B41FA5}">
                      <a16:colId xmlns:a16="http://schemas.microsoft.com/office/drawing/2014/main" val="326544622"/>
                    </a:ext>
                  </a:extLst>
                </a:gridCol>
                <a:gridCol w="539128">
                  <a:extLst>
                    <a:ext uri="{9D8B030D-6E8A-4147-A177-3AD203B41FA5}">
                      <a16:colId xmlns:a16="http://schemas.microsoft.com/office/drawing/2014/main" val="3999466346"/>
                    </a:ext>
                  </a:extLst>
                </a:gridCol>
                <a:gridCol w="539128">
                  <a:extLst>
                    <a:ext uri="{9D8B030D-6E8A-4147-A177-3AD203B41FA5}">
                      <a16:colId xmlns:a16="http://schemas.microsoft.com/office/drawing/2014/main" val="2542458451"/>
                    </a:ext>
                  </a:extLst>
                </a:gridCol>
                <a:gridCol w="539128">
                  <a:extLst>
                    <a:ext uri="{9D8B030D-6E8A-4147-A177-3AD203B41FA5}">
                      <a16:colId xmlns:a16="http://schemas.microsoft.com/office/drawing/2014/main" val="1580581750"/>
                    </a:ext>
                  </a:extLst>
                </a:gridCol>
                <a:gridCol w="539128">
                  <a:extLst>
                    <a:ext uri="{9D8B030D-6E8A-4147-A177-3AD203B41FA5}">
                      <a16:colId xmlns:a16="http://schemas.microsoft.com/office/drawing/2014/main" val="511884125"/>
                    </a:ext>
                  </a:extLst>
                </a:gridCol>
                <a:gridCol w="539128">
                  <a:extLst>
                    <a:ext uri="{9D8B030D-6E8A-4147-A177-3AD203B41FA5}">
                      <a16:colId xmlns:a16="http://schemas.microsoft.com/office/drawing/2014/main" val="2454988802"/>
                    </a:ext>
                  </a:extLst>
                </a:gridCol>
                <a:gridCol w="539128">
                  <a:extLst>
                    <a:ext uri="{9D8B030D-6E8A-4147-A177-3AD203B41FA5}">
                      <a16:colId xmlns:a16="http://schemas.microsoft.com/office/drawing/2014/main" val="4189903804"/>
                    </a:ext>
                  </a:extLst>
                </a:gridCol>
                <a:gridCol w="539128">
                  <a:extLst>
                    <a:ext uri="{9D8B030D-6E8A-4147-A177-3AD203B41FA5}">
                      <a16:colId xmlns:a16="http://schemas.microsoft.com/office/drawing/2014/main" val="171092954"/>
                    </a:ext>
                  </a:extLst>
                </a:gridCol>
                <a:gridCol w="539128">
                  <a:extLst>
                    <a:ext uri="{9D8B030D-6E8A-4147-A177-3AD203B41FA5}">
                      <a16:colId xmlns:a16="http://schemas.microsoft.com/office/drawing/2014/main" val="4034235269"/>
                    </a:ext>
                  </a:extLst>
                </a:gridCol>
                <a:gridCol w="539128">
                  <a:extLst>
                    <a:ext uri="{9D8B030D-6E8A-4147-A177-3AD203B41FA5}">
                      <a16:colId xmlns:a16="http://schemas.microsoft.com/office/drawing/2014/main" val="1635673360"/>
                    </a:ext>
                  </a:extLst>
                </a:gridCol>
                <a:gridCol w="539128">
                  <a:extLst>
                    <a:ext uri="{9D8B030D-6E8A-4147-A177-3AD203B41FA5}">
                      <a16:colId xmlns:a16="http://schemas.microsoft.com/office/drawing/2014/main" val="2956985826"/>
                    </a:ext>
                  </a:extLst>
                </a:gridCol>
                <a:gridCol w="539128">
                  <a:extLst>
                    <a:ext uri="{9D8B030D-6E8A-4147-A177-3AD203B41FA5}">
                      <a16:colId xmlns:a16="http://schemas.microsoft.com/office/drawing/2014/main" val="545459789"/>
                    </a:ext>
                  </a:extLst>
                </a:gridCol>
                <a:gridCol w="539128">
                  <a:extLst>
                    <a:ext uri="{9D8B030D-6E8A-4147-A177-3AD203B41FA5}">
                      <a16:colId xmlns:a16="http://schemas.microsoft.com/office/drawing/2014/main" val="1536216753"/>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8359268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16090246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79113330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05089978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9351845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4096</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122028865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3858771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204064667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2382212403"/>
                  </a:ext>
                </a:extLst>
              </a:tr>
              <a:tr h="351156">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b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407872">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64, 96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改由</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encode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完生鮮直送，不存入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產生</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的同時計算用於判斷拒絕採樣的條件</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，即可部存入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526022453"/>
                  </a:ext>
                </a:extLst>
              </a:tr>
            </a:tbl>
          </a:graphicData>
        </a:graphic>
      </p:graphicFrame>
      <p:graphicFrame>
        <p:nvGraphicFramePr>
          <p:cNvPr id="7" name="表格 6">
            <a:extLst>
              <a:ext uri="{FF2B5EF4-FFF2-40B4-BE49-F238E27FC236}">
                <a16:creationId xmlns:a16="http://schemas.microsoft.com/office/drawing/2014/main" id="{922CB169-E572-EDB5-9C01-426D41088815}"/>
              </a:ext>
            </a:extLst>
          </p:cNvPr>
          <p:cNvGraphicFramePr>
            <a:graphicFrameLocks noGrp="1"/>
          </p:cNvGraphicFramePr>
          <p:nvPr>
            <p:extLst>
              <p:ext uri="{D42A27DB-BD31-4B8C-83A1-F6EECF244321}">
                <p14:modId xmlns:p14="http://schemas.microsoft.com/office/powerpoint/2010/main" val="2673842583"/>
              </p:ext>
            </p:extLst>
          </p:nvPr>
        </p:nvGraphicFramePr>
        <p:xfrm>
          <a:off x="10419552" y="73269"/>
          <a:ext cx="1620000" cy="702312"/>
        </p:xfrm>
        <a:graphic>
          <a:graphicData uri="http://schemas.openxmlformats.org/drawingml/2006/table">
            <a:tbl>
              <a:tblPr firstRow="1" bandRow="1">
                <a:tableStyleId>{5C22544A-7EE6-4342-B048-85BDC9FD1C3A}</a:tableStyleId>
              </a:tblPr>
              <a:tblGrid>
                <a:gridCol w="540000">
                  <a:extLst>
                    <a:ext uri="{9D8B030D-6E8A-4147-A177-3AD203B41FA5}">
                      <a16:colId xmlns:a16="http://schemas.microsoft.com/office/drawing/2014/main" val="2379852222"/>
                    </a:ext>
                  </a:extLst>
                </a:gridCol>
                <a:gridCol w="1080000">
                  <a:extLst>
                    <a:ext uri="{9D8B030D-6E8A-4147-A177-3AD203B41FA5}">
                      <a16:colId xmlns:a16="http://schemas.microsoft.com/office/drawing/2014/main" val="16262278"/>
                    </a:ext>
                  </a:extLst>
                </a:gridCol>
              </a:tblGrid>
              <a:tr h="351156">
                <a:tc>
                  <a:txBody>
                    <a:bodyPr/>
                    <a:lstStyle/>
                    <a:p>
                      <a:pPr algn="ct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281489295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A58B89-A25C-46BA-5A7F-882FECD154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A8E734B-50F3-CDB1-7168-B248411ADBBA}"/>
              </a:ext>
            </a:extLst>
          </p:cNvPr>
          <p:cNvGrpSpPr/>
          <p:nvPr/>
        </p:nvGrpSpPr>
        <p:grpSpPr>
          <a:xfrm>
            <a:off x="568443" y="319365"/>
            <a:ext cx="4009805" cy="461665"/>
            <a:chOff x="568442" y="319364"/>
            <a:chExt cx="4009805" cy="461666"/>
          </a:xfrm>
        </p:grpSpPr>
        <p:sp>
          <p:nvSpPr>
            <p:cNvPr id="55" name="文本框 23">
              <a:extLst>
                <a:ext uri="{FF2B5EF4-FFF2-40B4-BE49-F238E27FC236}">
                  <a16:creationId xmlns:a16="http://schemas.microsoft.com/office/drawing/2014/main" id="{21CFC547-5678-20C5-F795-DE47FE8D55C5}"/>
                </a:ext>
              </a:extLst>
            </p:cNvPr>
            <p:cNvSpPr txBox="1"/>
            <p:nvPr/>
          </p:nvSpPr>
          <p:spPr>
            <a:xfrm>
              <a:off x="665958" y="319364"/>
              <a:ext cx="391228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Data Mem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9A030F4-00C5-6B76-CBDF-19D5D8805B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6BA8DE4-57D2-1783-973A-C64B3B94E7AA}"/>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79</a:t>
            </a:fld>
            <a:endParaRPr lang="zh-CN" altLang="en-US" dirty="0"/>
          </a:p>
        </p:txBody>
      </p:sp>
      <p:graphicFrame>
        <p:nvGraphicFramePr>
          <p:cNvPr id="6" name="表格 5">
            <a:extLst>
              <a:ext uri="{FF2B5EF4-FFF2-40B4-BE49-F238E27FC236}">
                <a16:creationId xmlns:a16="http://schemas.microsoft.com/office/drawing/2014/main" id="{FB2A06B1-AF34-2633-77A5-EB3D552EF56B}"/>
              </a:ext>
            </a:extLst>
          </p:cNvPr>
          <p:cNvGraphicFramePr>
            <a:graphicFrameLocks noGrp="1"/>
          </p:cNvGraphicFramePr>
          <p:nvPr>
            <p:extLst>
              <p:ext uri="{D42A27DB-BD31-4B8C-83A1-F6EECF244321}">
                <p14:modId xmlns:p14="http://schemas.microsoft.com/office/powerpoint/2010/main" val="42240911"/>
              </p:ext>
            </p:extLst>
          </p:nvPr>
        </p:nvGraphicFramePr>
        <p:xfrm>
          <a:off x="568442" y="1031455"/>
          <a:ext cx="11393560" cy="2152020"/>
        </p:xfrm>
        <a:graphic>
          <a:graphicData uri="http://schemas.openxmlformats.org/drawingml/2006/table">
            <a:tbl>
              <a:tblPr firstRow="1" bandRow="1">
                <a:tableStyleId>{5C22544A-7EE6-4342-B048-85BDC9FD1C3A}</a:tableStyleId>
              </a:tblPr>
              <a:tblGrid>
                <a:gridCol w="1112987">
                  <a:extLst>
                    <a:ext uri="{9D8B030D-6E8A-4147-A177-3AD203B41FA5}">
                      <a16:colId xmlns:a16="http://schemas.microsoft.com/office/drawing/2014/main" val="2950784667"/>
                    </a:ext>
                  </a:extLst>
                </a:gridCol>
                <a:gridCol w="1468943">
                  <a:extLst>
                    <a:ext uri="{9D8B030D-6E8A-4147-A177-3AD203B41FA5}">
                      <a16:colId xmlns:a16="http://schemas.microsoft.com/office/drawing/2014/main" val="3282308950"/>
                    </a:ext>
                  </a:extLst>
                </a:gridCol>
                <a:gridCol w="979070">
                  <a:extLst>
                    <a:ext uri="{9D8B030D-6E8A-4147-A177-3AD203B41FA5}">
                      <a16:colId xmlns:a16="http://schemas.microsoft.com/office/drawing/2014/main" val="3392649446"/>
                    </a:ext>
                  </a:extLst>
                </a:gridCol>
                <a:gridCol w="979070">
                  <a:extLst>
                    <a:ext uri="{9D8B030D-6E8A-4147-A177-3AD203B41FA5}">
                      <a16:colId xmlns:a16="http://schemas.microsoft.com/office/drawing/2014/main" val="4247082408"/>
                    </a:ext>
                  </a:extLst>
                </a:gridCol>
                <a:gridCol w="979070">
                  <a:extLst>
                    <a:ext uri="{9D8B030D-6E8A-4147-A177-3AD203B41FA5}">
                      <a16:colId xmlns:a16="http://schemas.microsoft.com/office/drawing/2014/main" val="2726845353"/>
                    </a:ext>
                  </a:extLst>
                </a:gridCol>
                <a:gridCol w="979070">
                  <a:extLst>
                    <a:ext uri="{9D8B030D-6E8A-4147-A177-3AD203B41FA5}">
                      <a16:colId xmlns:a16="http://schemas.microsoft.com/office/drawing/2014/main" val="1981261293"/>
                    </a:ext>
                  </a:extLst>
                </a:gridCol>
                <a:gridCol w="979070">
                  <a:extLst>
                    <a:ext uri="{9D8B030D-6E8A-4147-A177-3AD203B41FA5}">
                      <a16:colId xmlns:a16="http://schemas.microsoft.com/office/drawing/2014/main" val="969768690"/>
                    </a:ext>
                  </a:extLst>
                </a:gridCol>
                <a:gridCol w="979070">
                  <a:extLst>
                    <a:ext uri="{9D8B030D-6E8A-4147-A177-3AD203B41FA5}">
                      <a16:colId xmlns:a16="http://schemas.microsoft.com/office/drawing/2014/main" val="1114325185"/>
                    </a:ext>
                  </a:extLst>
                </a:gridCol>
                <a:gridCol w="979070">
                  <a:extLst>
                    <a:ext uri="{9D8B030D-6E8A-4147-A177-3AD203B41FA5}">
                      <a16:colId xmlns:a16="http://schemas.microsoft.com/office/drawing/2014/main" val="326544622"/>
                    </a:ext>
                  </a:extLst>
                </a:gridCol>
                <a:gridCol w="979070">
                  <a:extLst>
                    <a:ext uri="{9D8B030D-6E8A-4147-A177-3AD203B41FA5}">
                      <a16:colId xmlns:a16="http://schemas.microsoft.com/office/drawing/2014/main" val="3999466346"/>
                    </a:ext>
                  </a:extLst>
                </a:gridCol>
                <a:gridCol w="979070">
                  <a:extLst>
                    <a:ext uri="{9D8B030D-6E8A-4147-A177-3AD203B41FA5}">
                      <a16:colId xmlns:a16="http://schemas.microsoft.com/office/drawing/2014/main" val="2542458451"/>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4096</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As1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As1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p,p’,K</a:t>
                      </a:r>
                      <a:b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539582185"/>
                  </a:ext>
                </a:extLst>
              </a:tr>
            </a:tbl>
          </a:graphicData>
        </a:graphic>
      </p:graphicFrame>
      <p:graphicFrame>
        <p:nvGraphicFramePr>
          <p:cNvPr id="7" name="表格 6">
            <a:extLst>
              <a:ext uri="{FF2B5EF4-FFF2-40B4-BE49-F238E27FC236}">
                <a16:creationId xmlns:a16="http://schemas.microsoft.com/office/drawing/2014/main" id="{84EADFDE-A06F-315D-3391-66CD7C051518}"/>
              </a:ext>
            </a:extLst>
          </p:cNvPr>
          <p:cNvGraphicFramePr>
            <a:graphicFrameLocks noGrp="1"/>
          </p:cNvGraphicFramePr>
          <p:nvPr/>
        </p:nvGraphicFramePr>
        <p:xfrm>
          <a:off x="10419552" y="73269"/>
          <a:ext cx="1620000" cy="702312"/>
        </p:xfrm>
        <a:graphic>
          <a:graphicData uri="http://schemas.openxmlformats.org/drawingml/2006/table">
            <a:tbl>
              <a:tblPr firstRow="1" bandRow="1">
                <a:tableStyleId>{5C22544A-7EE6-4342-B048-85BDC9FD1C3A}</a:tableStyleId>
              </a:tblPr>
              <a:tblGrid>
                <a:gridCol w="540000">
                  <a:extLst>
                    <a:ext uri="{9D8B030D-6E8A-4147-A177-3AD203B41FA5}">
                      <a16:colId xmlns:a16="http://schemas.microsoft.com/office/drawing/2014/main" val="2379852222"/>
                    </a:ext>
                  </a:extLst>
                </a:gridCol>
                <a:gridCol w="1080000">
                  <a:extLst>
                    <a:ext uri="{9D8B030D-6E8A-4147-A177-3AD203B41FA5}">
                      <a16:colId xmlns:a16="http://schemas.microsoft.com/office/drawing/2014/main" val="16262278"/>
                    </a:ext>
                  </a:extLst>
                </a:gridCol>
              </a:tblGrid>
              <a:tr h="351156">
                <a:tc>
                  <a:txBody>
                    <a:bodyPr/>
                    <a:lstStyle/>
                    <a:p>
                      <a:pPr algn="ct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931669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1168A7-F4E2-5D6B-E0C5-2D3A7166058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C20307F-15D9-F80E-5C4B-D5DB7FBDF0EC}"/>
              </a:ext>
            </a:extLst>
          </p:cNvPr>
          <p:cNvGrpSpPr/>
          <p:nvPr/>
        </p:nvGrpSpPr>
        <p:grpSpPr>
          <a:xfrm>
            <a:off x="568443" y="319365"/>
            <a:ext cx="4061102" cy="461665"/>
            <a:chOff x="568442" y="319364"/>
            <a:chExt cx="4061102" cy="461666"/>
          </a:xfrm>
        </p:grpSpPr>
        <p:sp>
          <p:nvSpPr>
            <p:cNvPr id="55" name="文本框 23">
              <a:extLst>
                <a:ext uri="{FF2B5EF4-FFF2-40B4-BE49-F238E27FC236}">
                  <a16:creationId xmlns:a16="http://schemas.microsoft.com/office/drawing/2014/main" id="{2A7031F9-D2B9-91BE-2981-9C3CE4E72720}"/>
                </a:ext>
              </a:extLst>
            </p:cNvPr>
            <p:cNvSpPr txBox="1"/>
            <p:nvPr/>
          </p:nvSpPr>
          <p:spPr>
            <a:xfrm>
              <a:off x="665958" y="319364"/>
              <a:ext cx="39635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Data Mem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SignGen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A77FCE1-F8CF-83BA-78FA-6BD1EE00802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3FAC9CE-A667-2ABE-0549-003BE7FA48EE}"/>
              </a:ext>
            </a:extLst>
          </p:cNvPr>
          <p:cNvSpPr>
            <a:spLocks noGrp="1"/>
          </p:cNvSpPr>
          <p:nvPr>
            <p:ph type="sldNum" sz="quarter" idx="12"/>
          </p:nvPr>
        </p:nvSpPr>
        <p:spPr>
          <a:xfrm>
            <a:off x="9448800" y="6492875"/>
            <a:ext cx="2743200" cy="365125"/>
          </a:xfrm>
        </p:spPr>
        <p:txBody>
          <a:bodyPr/>
          <a:lstStyle/>
          <a:p>
            <a:fld id="{565CE74E-AB26-4998-AD42-012C4C1AD076}" type="slidenum">
              <a:rPr lang="zh-CN" altLang="en-US" smtClean="0"/>
              <a:t>80</a:t>
            </a:fld>
            <a:endParaRPr lang="zh-CN" altLang="en-US" dirty="0"/>
          </a:p>
        </p:txBody>
      </p:sp>
      <p:graphicFrame>
        <p:nvGraphicFramePr>
          <p:cNvPr id="6" name="表格 5">
            <a:extLst>
              <a:ext uri="{FF2B5EF4-FFF2-40B4-BE49-F238E27FC236}">
                <a16:creationId xmlns:a16="http://schemas.microsoft.com/office/drawing/2014/main" id="{1CBBBD5E-BAA5-4159-3109-3375DCB5DA4A}"/>
              </a:ext>
            </a:extLst>
          </p:cNvPr>
          <p:cNvGraphicFramePr>
            <a:graphicFrameLocks noGrp="1"/>
          </p:cNvGraphicFramePr>
          <p:nvPr>
            <p:extLst>
              <p:ext uri="{D42A27DB-BD31-4B8C-83A1-F6EECF244321}">
                <p14:modId xmlns:p14="http://schemas.microsoft.com/office/powerpoint/2010/main" val="133673593"/>
              </p:ext>
            </p:extLst>
          </p:nvPr>
        </p:nvGraphicFramePr>
        <p:xfrm>
          <a:off x="374372" y="775581"/>
          <a:ext cx="11665180" cy="6387040"/>
        </p:xfrm>
        <a:graphic>
          <a:graphicData uri="http://schemas.openxmlformats.org/drawingml/2006/table">
            <a:tbl>
              <a:tblPr firstRow="1" bandRow="1">
                <a:tableStyleId>{5C22544A-7EE6-4342-B048-85BDC9FD1C3A}</a:tableStyleId>
              </a:tblPr>
              <a:tblGrid>
                <a:gridCol w="612870">
                  <a:extLst>
                    <a:ext uri="{9D8B030D-6E8A-4147-A177-3AD203B41FA5}">
                      <a16:colId xmlns:a16="http://schemas.microsoft.com/office/drawing/2014/main" val="2950784667"/>
                    </a:ext>
                  </a:extLst>
                </a:gridCol>
                <a:gridCol w="808878">
                  <a:extLst>
                    <a:ext uri="{9D8B030D-6E8A-4147-A177-3AD203B41FA5}">
                      <a16:colId xmlns:a16="http://schemas.microsoft.com/office/drawing/2014/main" val="3282308950"/>
                    </a:ext>
                  </a:extLst>
                </a:gridCol>
                <a:gridCol w="539128">
                  <a:extLst>
                    <a:ext uri="{9D8B030D-6E8A-4147-A177-3AD203B41FA5}">
                      <a16:colId xmlns:a16="http://schemas.microsoft.com/office/drawing/2014/main" val="3392649446"/>
                    </a:ext>
                  </a:extLst>
                </a:gridCol>
                <a:gridCol w="539128">
                  <a:extLst>
                    <a:ext uri="{9D8B030D-6E8A-4147-A177-3AD203B41FA5}">
                      <a16:colId xmlns:a16="http://schemas.microsoft.com/office/drawing/2014/main" val="4247082408"/>
                    </a:ext>
                  </a:extLst>
                </a:gridCol>
                <a:gridCol w="539128">
                  <a:extLst>
                    <a:ext uri="{9D8B030D-6E8A-4147-A177-3AD203B41FA5}">
                      <a16:colId xmlns:a16="http://schemas.microsoft.com/office/drawing/2014/main" val="2726845353"/>
                    </a:ext>
                  </a:extLst>
                </a:gridCol>
                <a:gridCol w="539128">
                  <a:extLst>
                    <a:ext uri="{9D8B030D-6E8A-4147-A177-3AD203B41FA5}">
                      <a16:colId xmlns:a16="http://schemas.microsoft.com/office/drawing/2014/main" val="1981261293"/>
                    </a:ext>
                  </a:extLst>
                </a:gridCol>
                <a:gridCol w="539128">
                  <a:extLst>
                    <a:ext uri="{9D8B030D-6E8A-4147-A177-3AD203B41FA5}">
                      <a16:colId xmlns:a16="http://schemas.microsoft.com/office/drawing/2014/main" val="969768690"/>
                    </a:ext>
                  </a:extLst>
                </a:gridCol>
                <a:gridCol w="539128">
                  <a:extLst>
                    <a:ext uri="{9D8B030D-6E8A-4147-A177-3AD203B41FA5}">
                      <a16:colId xmlns:a16="http://schemas.microsoft.com/office/drawing/2014/main" val="1114325185"/>
                    </a:ext>
                  </a:extLst>
                </a:gridCol>
                <a:gridCol w="539128">
                  <a:extLst>
                    <a:ext uri="{9D8B030D-6E8A-4147-A177-3AD203B41FA5}">
                      <a16:colId xmlns:a16="http://schemas.microsoft.com/office/drawing/2014/main" val="326544622"/>
                    </a:ext>
                  </a:extLst>
                </a:gridCol>
                <a:gridCol w="539128">
                  <a:extLst>
                    <a:ext uri="{9D8B030D-6E8A-4147-A177-3AD203B41FA5}">
                      <a16:colId xmlns:a16="http://schemas.microsoft.com/office/drawing/2014/main" val="3999466346"/>
                    </a:ext>
                  </a:extLst>
                </a:gridCol>
                <a:gridCol w="539128">
                  <a:extLst>
                    <a:ext uri="{9D8B030D-6E8A-4147-A177-3AD203B41FA5}">
                      <a16:colId xmlns:a16="http://schemas.microsoft.com/office/drawing/2014/main" val="2542458451"/>
                    </a:ext>
                  </a:extLst>
                </a:gridCol>
                <a:gridCol w="539128">
                  <a:extLst>
                    <a:ext uri="{9D8B030D-6E8A-4147-A177-3AD203B41FA5}">
                      <a16:colId xmlns:a16="http://schemas.microsoft.com/office/drawing/2014/main" val="1580581750"/>
                    </a:ext>
                  </a:extLst>
                </a:gridCol>
                <a:gridCol w="539128">
                  <a:extLst>
                    <a:ext uri="{9D8B030D-6E8A-4147-A177-3AD203B41FA5}">
                      <a16:colId xmlns:a16="http://schemas.microsoft.com/office/drawing/2014/main" val="511884125"/>
                    </a:ext>
                  </a:extLst>
                </a:gridCol>
                <a:gridCol w="539128">
                  <a:extLst>
                    <a:ext uri="{9D8B030D-6E8A-4147-A177-3AD203B41FA5}">
                      <a16:colId xmlns:a16="http://schemas.microsoft.com/office/drawing/2014/main" val="2454988802"/>
                    </a:ext>
                  </a:extLst>
                </a:gridCol>
                <a:gridCol w="539128">
                  <a:extLst>
                    <a:ext uri="{9D8B030D-6E8A-4147-A177-3AD203B41FA5}">
                      <a16:colId xmlns:a16="http://schemas.microsoft.com/office/drawing/2014/main" val="4189903804"/>
                    </a:ext>
                  </a:extLst>
                </a:gridCol>
                <a:gridCol w="539128">
                  <a:extLst>
                    <a:ext uri="{9D8B030D-6E8A-4147-A177-3AD203B41FA5}">
                      <a16:colId xmlns:a16="http://schemas.microsoft.com/office/drawing/2014/main" val="171092954"/>
                    </a:ext>
                  </a:extLst>
                </a:gridCol>
                <a:gridCol w="539128">
                  <a:extLst>
                    <a:ext uri="{9D8B030D-6E8A-4147-A177-3AD203B41FA5}">
                      <a16:colId xmlns:a16="http://schemas.microsoft.com/office/drawing/2014/main" val="4034235269"/>
                    </a:ext>
                  </a:extLst>
                </a:gridCol>
                <a:gridCol w="539128">
                  <a:extLst>
                    <a:ext uri="{9D8B030D-6E8A-4147-A177-3AD203B41FA5}">
                      <a16:colId xmlns:a16="http://schemas.microsoft.com/office/drawing/2014/main" val="1635673360"/>
                    </a:ext>
                  </a:extLst>
                </a:gridCol>
                <a:gridCol w="539128">
                  <a:extLst>
                    <a:ext uri="{9D8B030D-6E8A-4147-A177-3AD203B41FA5}">
                      <a16:colId xmlns:a16="http://schemas.microsoft.com/office/drawing/2014/main" val="2956985826"/>
                    </a:ext>
                  </a:extLst>
                </a:gridCol>
                <a:gridCol w="539128">
                  <a:extLst>
                    <a:ext uri="{9D8B030D-6E8A-4147-A177-3AD203B41FA5}">
                      <a16:colId xmlns:a16="http://schemas.microsoft.com/office/drawing/2014/main" val="545459789"/>
                    </a:ext>
                  </a:extLst>
                </a:gridCol>
                <a:gridCol w="539128">
                  <a:extLst>
                    <a:ext uri="{9D8B030D-6E8A-4147-A177-3AD203B41FA5}">
                      <a16:colId xmlns:a16="http://schemas.microsoft.com/office/drawing/2014/main" val="1536216753"/>
                    </a:ext>
                  </a:extLst>
                </a:gridCol>
              </a:tblGrid>
              <a:tr h="351156">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記憶體</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寬度</a:t>
                      </a: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深度</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4096</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2665243160"/>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51047275"/>
                  </a:ext>
                </a:extLst>
              </a:tr>
              <a:tr h="351156">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ct0</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383592686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temp3</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cs1</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16090246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cs2_hat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HB(_w_cs2)</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79113330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extLst>
                  <a:ext uri="{0D108BD9-81ED-4DB2-BD59-A6C34878D82A}">
                    <a16:rowId xmlns:a16="http://schemas.microsoft.com/office/drawing/2014/main" val="2050899787"/>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23, 1024</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c_hat</a:t>
                      </a:r>
                      <a:endPar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(0-255)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9351845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temp7</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s1_hat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38587715"/>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temp8</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s2_hat</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2040646674"/>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temp9</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 </a:t>
                      </a:r>
                      <a:r>
                        <a:rPr lang="en-US" altLang="zh-TW"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t0_hat</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2382212403"/>
                  </a:ext>
                </a:extLst>
              </a:tr>
              <a:tr h="351156">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seed_</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64, 16</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b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8-15</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407872">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0-7</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0-3</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6365556"/>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temp</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3776769331"/>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w1_</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pack</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64, 96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改由</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encode </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完生鮮直送，不存入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hMerge="1">
                  <a:txBody>
                    <a:bodyPr/>
                    <a:lstStyle/>
                    <a:p>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6546309"/>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18, 1024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19">
                  <a:txBody>
                    <a:bodyPr/>
                    <a:lstStyle/>
                    <a:p>
                      <a:pPr algn="ct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產生</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的同時計算用於判斷拒絕採樣的條件</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||r0||</a:t>
                      </a:r>
                      <a:r>
                        <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，即可部存入</a:t>
                      </a:r>
                      <a:r>
                        <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526022453"/>
                  </a:ext>
                </a:extLst>
              </a:tr>
            </a:tbl>
          </a:graphicData>
        </a:graphic>
      </p:graphicFrame>
      <p:graphicFrame>
        <p:nvGraphicFramePr>
          <p:cNvPr id="7" name="表格 6">
            <a:extLst>
              <a:ext uri="{FF2B5EF4-FFF2-40B4-BE49-F238E27FC236}">
                <a16:creationId xmlns:a16="http://schemas.microsoft.com/office/drawing/2014/main" id="{261CAFFF-78CE-6B3A-969A-2CA33A92CA27}"/>
              </a:ext>
            </a:extLst>
          </p:cNvPr>
          <p:cNvGraphicFramePr>
            <a:graphicFrameLocks noGrp="1"/>
          </p:cNvGraphicFramePr>
          <p:nvPr/>
        </p:nvGraphicFramePr>
        <p:xfrm>
          <a:off x="10419552" y="73269"/>
          <a:ext cx="1620000" cy="702312"/>
        </p:xfrm>
        <a:graphic>
          <a:graphicData uri="http://schemas.openxmlformats.org/drawingml/2006/table">
            <a:tbl>
              <a:tblPr firstRow="1" bandRow="1">
                <a:tableStyleId>{5C22544A-7EE6-4342-B048-85BDC9FD1C3A}</a:tableStyleId>
              </a:tblPr>
              <a:tblGrid>
                <a:gridCol w="540000">
                  <a:extLst>
                    <a:ext uri="{9D8B030D-6E8A-4147-A177-3AD203B41FA5}">
                      <a16:colId xmlns:a16="http://schemas.microsoft.com/office/drawing/2014/main" val="2379852222"/>
                    </a:ext>
                  </a:extLst>
                </a:gridCol>
                <a:gridCol w="1080000">
                  <a:extLst>
                    <a:ext uri="{9D8B030D-6E8A-4147-A177-3AD203B41FA5}">
                      <a16:colId xmlns:a16="http://schemas.microsoft.com/office/drawing/2014/main" val="16262278"/>
                    </a:ext>
                  </a:extLst>
                </a:gridCol>
              </a:tblGrid>
              <a:tr h="351156">
                <a:tc>
                  <a:txBody>
                    <a:bodyPr/>
                    <a:lstStyle/>
                    <a:p>
                      <a:pPr algn="ctr"/>
                      <a:endParaRPr lang="zh-TW" altLang="en-US" sz="10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資料存入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9452758"/>
                  </a:ext>
                </a:extLst>
              </a:tr>
              <a:tr h="3511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99CC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資料送出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8832030"/>
                  </a:ext>
                </a:extLst>
              </a:tr>
            </a:tbl>
          </a:graphicData>
        </a:graphic>
      </p:graphicFrame>
    </p:spTree>
    <p:extLst>
      <p:ext uri="{BB962C8B-B14F-4D97-AF65-F5344CB8AC3E}">
        <p14:creationId xmlns:p14="http://schemas.microsoft.com/office/powerpoint/2010/main" val="7801459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81</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83</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84</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85</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86</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p:spTree>
    <p:extLst>
      <p:ext uri="{BB962C8B-B14F-4D97-AF65-F5344CB8AC3E}">
        <p14:creationId xmlns:p14="http://schemas.microsoft.com/office/powerpoint/2010/main" val="40759788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87</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88</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89</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90</a:t>
            </a:fld>
            <a:endParaRPr lang="zh-CN" altLang="en-US"/>
          </a:p>
        </p:txBody>
      </p:sp>
    </p:spTree>
    <p:extLst>
      <p:ext uri="{BB962C8B-B14F-4D97-AF65-F5344CB8AC3E}">
        <p14:creationId xmlns:p14="http://schemas.microsoft.com/office/powerpoint/2010/main" val="355582515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08718" cy="400110"/>
            <a:chOff x="568442" y="319364"/>
            <a:chExt cx="12087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112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91</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DC317FD9-8294-4A44-ADF0-099A524E8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424886014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92</a:t>
            </a:fld>
            <a:endParaRPr lang="zh-CN" altLang="en-US" dirty="0"/>
          </a:p>
        </p:txBody>
      </p:sp>
      <p:pic>
        <p:nvPicPr>
          <p:cNvPr id="5" name="圖片 4">
            <a:extLst>
              <a:ext uri="{FF2B5EF4-FFF2-40B4-BE49-F238E27FC236}">
                <a16:creationId xmlns:a16="http://schemas.microsoft.com/office/drawing/2014/main" id="{77B3F4F3-4822-44F8-AC3A-E2EBE0B182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326181599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334865768"/>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7026170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94</a:t>
            </a:fld>
            <a:endParaRPr lang="zh-CN" altLang="en-US" dirty="0"/>
          </a:p>
        </p:txBody>
      </p:sp>
      <p:pic>
        <p:nvPicPr>
          <p:cNvPr id="4" name="圖片 3">
            <a:extLst>
              <a:ext uri="{FF2B5EF4-FFF2-40B4-BE49-F238E27FC236}">
                <a16:creationId xmlns:a16="http://schemas.microsoft.com/office/drawing/2014/main" id="{5AA7F686-35D5-449B-A304-6ACBDED6508B}"/>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84492176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5448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public keys A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(1)</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G_mode</a:t>
            </a:r>
            <a:r>
              <a:rPr lang="en-US" altLang="zh-TW" dirty="0">
                <a:latin typeface="Times New Roman" panose="02020603050405020304" pitchFamily="18" charset="0"/>
                <a:cs typeface="Times New Roman" panose="02020603050405020304" pitchFamily="18" charset="0"/>
              </a:rPr>
              <a:t> (SHAKE128)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A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7B9BE14-8C9E-4FEF-8BF4-CE781D025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67131"/>
            <a:ext cx="6480000" cy="3454343"/>
          </a:xfrm>
          <a:prstGeom prst="rect">
            <a:avLst/>
          </a:prstGeom>
        </p:spPr>
      </p:pic>
    </p:spTree>
    <p:extLst>
      <p:ext uri="{BB962C8B-B14F-4D97-AF65-F5344CB8AC3E}">
        <p14:creationId xmlns:p14="http://schemas.microsoft.com/office/powerpoint/2010/main" val="424797209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66855" cy="400110"/>
            <a:chOff x="568442" y="319364"/>
            <a:chExt cx="3066855"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69339"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96</a:t>
            </a:fld>
            <a:endParaRPr lang="zh-CN" altLang="en-US" dirty="0"/>
          </a:p>
        </p:txBody>
      </p:sp>
      <p:pic>
        <p:nvPicPr>
          <p:cNvPr id="6" name="圖片 5">
            <a:extLst>
              <a:ext uri="{FF2B5EF4-FFF2-40B4-BE49-F238E27FC236}">
                <a16:creationId xmlns:a16="http://schemas.microsoft.com/office/drawing/2014/main" id="{0672A98E-DF56-4F88-BE74-7B56A62F3C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6583"/>
            <a:ext cx="10800000" cy="4925568"/>
          </a:xfrm>
          <a:prstGeom prst="rect">
            <a:avLst/>
          </a:prstGeom>
        </p:spPr>
      </p:pic>
    </p:spTree>
    <p:extLst>
      <p:ext uri="{BB962C8B-B14F-4D97-AF65-F5344CB8AC3E}">
        <p14:creationId xmlns:p14="http://schemas.microsoft.com/office/powerpoint/2010/main" val="7879273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43596" cy="400110"/>
            <a:chOff x="568442" y="319364"/>
            <a:chExt cx="474359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4608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97</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156780735"/>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addr_A0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34878950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94261" cy="400110"/>
            <a:chOff x="568442" y="319364"/>
            <a:chExt cx="31942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9674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98</a:t>
            </a:fld>
            <a:endParaRPr lang="zh-CN" altLang="en-US" dirty="0"/>
          </a:p>
        </p:txBody>
      </p:sp>
      <p:pic>
        <p:nvPicPr>
          <p:cNvPr id="3" name="圖片 2">
            <a:extLst>
              <a:ext uri="{FF2B5EF4-FFF2-40B4-BE49-F238E27FC236}">
                <a16:creationId xmlns:a16="http://schemas.microsoft.com/office/drawing/2014/main" id="{AF8D96C5-85D9-4A58-89C5-C0E0EAA47071}"/>
              </a:ext>
            </a:extLst>
          </p:cNvPr>
          <p:cNvPicPr>
            <a:picLocks noChangeAspect="1"/>
          </p:cNvPicPr>
          <p:nvPr/>
        </p:nvPicPr>
        <p:blipFill>
          <a:blip r:embed="rId3"/>
          <a:stretch>
            <a:fillRect/>
          </a:stretch>
        </p:blipFill>
        <p:spPr>
          <a:xfrm>
            <a:off x="696000" y="779087"/>
            <a:ext cx="10800000" cy="4303198"/>
          </a:xfrm>
          <a:prstGeom prst="rect">
            <a:avLst/>
          </a:prstGeom>
        </p:spPr>
      </p:pic>
    </p:spTree>
    <p:extLst>
      <p:ext uri="{BB962C8B-B14F-4D97-AF65-F5344CB8AC3E}">
        <p14:creationId xmlns:p14="http://schemas.microsoft.com/office/powerpoint/2010/main" val="13556076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808241" cy="400110"/>
            <a:chOff x="568442" y="319364"/>
            <a:chExt cx="180824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71072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AABA8198-291B-419C-9BD3-A70A33AD4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684" y="3331842"/>
            <a:ext cx="6480000" cy="3389632"/>
          </a:xfrm>
          <a:prstGeom prst="rect">
            <a:avLst/>
          </a:prstGeom>
        </p:spPr>
      </p:pic>
    </p:spTree>
    <p:extLst>
      <p:ext uri="{BB962C8B-B14F-4D97-AF65-F5344CB8AC3E}">
        <p14:creationId xmlns:p14="http://schemas.microsoft.com/office/powerpoint/2010/main" val="15778646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39971</TotalTime>
  <Words>20401</Words>
  <Application>Microsoft Office PowerPoint</Application>
  <PresentationFormat>寬螢幕</PresentationFormat>
  <Paragraphs>10327</Paragraphs>
  <Slides>126</Slides>
  <Notes>126</Notes>
  <HiddenSlides>13</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126</vt:i4>
      </vt:variant>
    </vt:vector>
  </HeadingPairs>
  <TitlesOfParts>
    <vt:vector size="138" baseType="lpstr">
      <vt:lpstr>-apple-system</vt:lpstr>
      <vt:lpstr>微软雅黑</vt:lpstr>
      <vt:lpstr>汉仪丫丫体简</vt:lpstr>
      <vt:lpstr>微軟正黑體</vt:lpstr>
      <vt:lpstr>Arial</vt:lpstr>
      <vt:lpstr>Calibri</vt:lpstr>
      <vt:lpstr>Cambria Math</vt:lpstr>
      <vt:lpstr>Roboto</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350</cp:revision>
  <dcterms:created xsi:type="dcterms:W3CDTF">2015-05-05T08:02:14Z</dcterms:created>
  <dcterms:modified xsi:type="dcterms:W3CDTF">2025-04-24T17:39:53Z</dcterms:modified>
</cp:coreProperties>
</file>

<file path=docProps/thumbnail.jpeg>
</file>